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9"/>
  </p:notesMasterIdLst>
  <p:sldIdLst>
    <p:sldId id="256" r:id="rId5"/>
    <p:sldId id="261" r:id="rId6"/>
    <p:sldId id="257" r:id="rId7"/>
    <p:sldId id="268" r:id="rId8"/>
    <p:sldId id="267" r:id="rId9"/>
    <p:sldId id="259" r:id="rId10"/>
    <p:sldId id="271" r:id="rId11"/>
    <p:sldId id="269" r:id="rId12"/>
    <p:sldId id="263" r:id="rId13"/>
    <p:sldId id="264" r:id="rId14"/>
    <p:sldId id="265" r:id="rId15"/>
    <p:sldId id="270" r:id="rId16"/>
    <p:sldId id="260" r:id="rId17"/>
    <p:sldId id="262" r:id="rId18"/>
  </p:sldIdLst>
  <p:sldSz cx="18288000" cy="10287000"/>
  <p:notesSz cx="6858000" cy="9144000"/>
  <p:embeddedFontLst>
    <p:embeddedFont>
      <p:font typeface="Century Gothic 1" panose="020B0604020202020204" charset="0"/>
      <p:regular r:id="rId20"/>
    </p:embeddedFont>
    <p:embeddedFont>
      <p:font typeface="Century Gothic 2" panose="020B0702020202020204" charset="0"/>
      <p:regular r:id="rId21"/>
    </p:embeddedFont>
    <p:embeddedFont>
      <p:font typeface="Segoe UI" panose="020B0502040204020203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943E9D-E7B7-A8AA-8F78-A7974FA685C2}" v="28" dt="2026-03-27T16:30:24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27.03.2026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you can start this slide:</a:t>
            </a:r>
            <a:r>
              <a:rPr lang="en-US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“Hello everyone! My name is X. Do you know why I’ve come here today?/ I’m from X Company – have you ever heard of it? What do you think it is?”</a:t>
            </a:r>
            <a:endParaRPr lang="en-GB" u="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08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After voting, ask:</a:t>
            </a:r>
          </a:p>
          <a:p>
            <a:endParaRPr lang="en-GB"/>
          </a:p>
          <a:p>
            <a:r>
              <a:rPr lang="en-GB"/>
              <a:t>“Who chose A because they want to get rich fast?”</a:t>
            </a:r>
          </a:p>
          <a:p>
            <a:r>
              <a:rPr lang="en-GB"/>
              <a:t>“Who chose B because they hate losing?”</a:t>
            </a:r>
          </a:p>
          <a:p>
            <a:r>
              <a:rPr lang="en-GB"/>
              <a:t>“Who chose C because they want balance?”</a:t>
            </a:r>
          </a:p>
          <a:p>
            <a:br>
              <a:rPr lang="en-GB"/>
            </a:br>
            <a:r>
              <a:rPr lang="en-GB"/>
              <a:t>Different people choose different risk — and none are wrong.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4463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CAAC0-7272-04B8-7D5D-3D016D352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EF940A-D6DC-0D13-A08F-0671F69AC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B2EA78-35E5-DDC3-156A-0FE45973A3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How do you feel right now?</a:t>
            </a:r>
          </a:p>
          <a:p>
            <a:endParaRPr lang="en-GB"/>
          </a:p>
          <a:p>
            <a:r>
              <a:rPr lang="en-GB"/>
              <a:t>After revealing results, ask them to </a:t>
            </a:r>
            <a:r>
              <a:rPr lang="en-GB" b="0"/>
              <a:t>stand up </a:t>
            </a:r>
            <a:r>
              <a:rPr lang="en-GB"/>
              <a:t>based on their reaction:</a:t>
            </a:r>
          </a:p>
          <a:p>
            <a:r>
              <a:rPr lang="en-GB"/>
              <a:t>Lost everything → put hands on head 😱</a:t>
            </a:r>
          </a:p>
          <a:p>
            <a:r>
              <a:rPr lang="en-GB"/>
              <a:t>Lost some → sad face 😟</a:t>
            </a:r>
          </a:p>
          <a:p>
            <a:r>
              <a:rPr lang="en-GB"/>
              <a:t>Small gain → shrug 😐</a:t>
            </a:r>
            <a:br>
              <a:rPr lang="en-GB"/>
            </a:br>
            <a:br>
              <a:rPr lang="en-GB"/>
            </a:br>
            <a:r>
              <a:rPr lang="en-GB"/>
              <a:t>Ask “Who wishes they picked a different one now?”</a:t>
            </a:r>
          </a:p>
          <a:p>
            <a:pPr fontAlgn="t"/>
            <a:r>
              <a:rPr lang="en-GB"/>
              <a:t>The hardest part of investing is not maths — it’s emotions.</a:t>
            </a:r>
            <a:br>
              <a:rPr lang="en-GB"/>
            </a:b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someone “loses all their money”, In real life, my job is to stop that happening by using XYZ skills </a:t>
            </a:r>
          </a:p>
          <a:p>
            <a:br>
              <a:rPr lang="en-GB"/>
            </a:br>
            <a:br>
              <a:rPr lang="en-GB"/>
            </a:br>
            <a:r>
              <a:rPr lang="en-GB"/>
              <a:t>Discuss responsibility and emotions 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891D4-25C7-2657-85F0-9355DF77A6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06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B75DF-2577-6EAC-88F4-61FE6FD91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0C726-464B-1380-D72C-8021E2E35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BB9EBB-EDE9-1233-801B-1B756A555C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D6DB8-C9C9-37BC-4443-07C0C073D9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293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young people to reflect on how the skills they’re learning now at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ReachOut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could help them in the future, to achieve a job such as your own.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you can start this slide: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So now you’ve learnt about me, I’d love to hear from you! I know you are familiar with the skills above, which ones do you think I use the most in my day to day and how?”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54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Self-control - </a:t>
            </a:r>
            <a:r>
              <a:rPr lang="en-GB"/>
              <a:t>Not spending all your pocket money on day one</a:t>
            </a:r>
          </a:p>
          <a:p>
            <a:r>
              <a:rPr lang="en-GB" b="1"/>
              <a:t>Patience - </a:t>
            </a:r>
            <a:r>
              <a:rPr lang="en-GB"/>
              <a:t>Waiting to buy something bigger later</a:t>
            </a:r>
          </a:p>
          <a:p>
            <a:r>
              <a:rPr lang="en-GB" b="1"/>
              <a:t>Planning - </a:t>
            </a:r>
            <a:r>
              <a:rPr lang="en-GB"/>
              <a:t>Saving for a game instead of buying sweets every day</a:t>
            </a:r>
          </a:p>
          <a:p>
            <a:r>
              <a:rPr lang="en-GB" b="1"/>
              <a:t>Responsibility - </a:t>
            </a:r>
            <a:r>
              <a:rPr lang="en-GB"/>
              <a:t>Looking after something you own</a:t>
            </a:r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socio-economic skill is a life skill that helps someone manage both Social situations (people) and economic situations (money, choices, future planning)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2228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419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GB"/>
              <a:t>Some examples below:</a:t>
            </a:r>
            <a:endParaRPr lang="en-US"/>
          </a:p>
          <a:p>
            <a:endParaRPr lang="en-GB"/>
          </a:p>
          <a:p>
            <a:r>
              <a:rPr lang="en-GB"/>
              <a:t>💼 </a:t>
            </a:r>
            <a:r>
              <a:rPr lang="en-GB" b="1"/>
              <a:t>Investment Banker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/>
              <a:t>🏦 (bank)</a:t>
            </a:r>
          </a:p>
          <a:p>
            <a:pPr marL="171450" indent="-171450">
              <a:buFont typeface="Arial"/>
              <a:buChar char="•"/>
            </a:pPr>
            <a:r>
              <a:rPr lang="en-GB"/>
              <a:t>💰 (money bag)</a:t>
            </a:r>
          </a:p>
          <a:p>
            <a:pPr marL="171450" indent="-171450">
              <a:buFont typeface="Arial"/>
              <a:buChar char="•"/>
            </a:pPr>
            <a:r>
              <a:rPr lang="en-GB"/>
              <a:t>📈 (chart going up)</a:t>
            </a:r>
          </a:p>
          <a:p>
            <a:r>
              <a:rPr lang="en-GB"/>
              <a:t>🌍 </a:t>
            </a:r>
            <a:r>
              <a:rPr lang="en-GB" b="1"/>
              <a:t>DEI Specialist</a:t>
            </a:r>
            <a:endParaRPr lang="en-GB"/>
          </a:p>
          <a:p>
            <a:r>
              <a:rPr lang="en-GB"/>
              <a:t>(Explained simply: someone who helps people feel included and work well together)</a:t>
            </a:r>
          </a:p>
          <a:p>
            <a:pPr marL="171450" indent="-171450">
              <a:buFont typeface="Arial"/>
              <a:buChar char="•"/>
            </a:pPr>
            <a:r>
              <a:rPr lang="en-GB"/>
              <a:t>🤝 (working together)</a:t>
            </a:r>
          </a:p>
          <a:p>
            <a:pPr marL="171450" indent="-171450">
              <a:buFont typeface="Arial"/>
              <a:buChar char="•"/>
            </a:pPr>
            <a:r>
              <a:rPr lang="en-GB"/>
              <a:t>🌈 (everyone is welcome)</a:t>
            </a:r>
          </a:p>
          <a:p>
            <a:pPr marL="171450" indent="-171450">
              <a:buFont typeface="Arial"/>
              <a:buChar char="•"/>
            </a:pPr>
            <a:r>
              <a:rPr lang="en-GB"/>
              <a:t>🗣️ (listening to different voices)</a:t>
            </a:r>
          </a:p>
          <a:p>
            <a:r>
              <a:rPr lang="en-GB"/>
              <a:t>🏗️ </a:t>
            </a:r>
            <a:r>
              <a:rPr lang="en-GB" b="1"/>
              <a:t>Construction Manager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/>
              <a:t>🏗️ (building site)</a:t>
            </a:r>
          </a:p>
          <a:p>
            <a:pPr marL="171450" indent="-171450">
              <a:buFont typeface="Arial"/>
              <a:buChar char="•"/>
            </a:pPr>
            <a:r>
              <a:rPr lang="en-GB"/>
              <a:t>👷 (builder)</a:t>
            </a:r>
          </a:p>
          <a:p>
            <a:pPr marL="171450" indent="-171450">
              <a:buFont typeface="Arial"/>
              <a:buChar char="•"/>
            </a:pPr>
            <a:r>
              <a:rPr lang="en-GB"/>
              <a:t>🔧 (tools)</a:t>
            </a: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4B251-AC6C-81DC-9639-F3A2A1F8B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B20F51-D562-F9C4-AB42-DABEABD041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40BCAC-0461-6BB4-2C4F-720063EF82C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1E17EDB-3DFC-7EDA-9552-F9BA4E548F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EFE8710-1203-D995-6AAA-AA6F58AA0B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GB"/>
              <a:t>Some examples below:</a:t>
            </a:r>
            <a:endParaRPr lang="en-US"/>
          </a:p>
          <a:p>
            <a:endParaRPr lang="en-GB"/>
          </a:p>
          <a:p>
            <a:r>
              <a:rPr lang="en-GB"/>
              <a:t>💼 </a:t>
            </a:r>
            <a:r>
              <a:rPr lang="en-GB" b="1"/>
              <a:t>Investment Banker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/>
              <a:t>🏦 (bank)</a:t>
            </a:r>
          </a:p>
          <a:p>
            <a:pPr marL="171450" indent="-171450">
              <a:buFont typeface="Arial"/>
              <a:buChar char="•"/>
            </a:pPr>
            <a:r>
              <a:rPr lang="en-GB"/>
              <a:t>💰 (money bag)</a:t>
            </a:r>
          </a:p>
          <a:p>
            <a:pPr marL="171450" indent="-171450">
              <a:buFont typeface="Arial"/>
              <a:buChar char="•"/>
            </a:pPr>
            <a:r>
              <a:rPr lang="en-GB"/>
              <a:t>📈 (chart going up)</a:t>
            </a:r>
          </a:p>
          <a:p>
            <a:r>
              <a:rPr lang="en-GB"/>
              <a:t>🌍 </a:t>
            </a:r>
            <a:r>
              <a:rPr lang="en-GB" b="1"/>
              <a:t>DEI Specialist</a:t>
            </a:r>
            <a:endParaRPr lang="en-GB"/>
          </a:p>
          <a:p>
            <a:r>
              <a:rPr lang="en-GB"/>
              <a:t>(Explained simply: someone who helps people feel included and work well together)</a:t>
            </a:r>
          </a:p>
          <a:p>
            <a:pPr marL="171450" indent="-171450">
              <a:buFont typeface="Arial"/>
              <a:buChar char="•"/>
            </a:pPr>
            <a:r>
              <a:rPr lang="en-GB"/>
              <a:t>🤝 (working together)</a:t>
            </a:r>
          </a:p>
          <a:p>
            <a:pPr marL="171450" indent="-171450">
              <a:buFont typeface="Arial"/>
              <a:buChar char="•"/>
            </a:pPr>
            <a:r>
              <a:rPr lang="en-GB"/>
              <a:t>🌈 (everyone is welcome)</a:t>
            </a:r>
          </a:p>
          <a:p>
            <a:pPr marL="171450" indent="-171450">
              <a:buFont typeface="Arial"/>
              <a:buChar char="•"/>
            </a:pPr>
            <a:r>
              <a:rPr lang="en-GB"/>
              <a:t>🗣️ (listening to different voices)</a:t>
            </a:r>
          </a:p>
          <a:p>
            <a:r>
              <a:rPr lang="en-GB"/>
              <a:t>🏗️ </a:t>
            </a:r>
            <a:r>
              <a:rPr lang="en-GB" b="1"/>
              <a:t>Construction Manager</a:t>
            </a:r>
            <a:endParaRPr lang="en-GB"/>
          </a:p>
          <a:p>
            <a:pPr marL="171450" indent="-171450">
              <a:buFont typeface="Arial"/>
              <a:buChar char="•"/>
            </a:pPr>
            <a:r>
              <a:rPr lang="en-GB"/>
              <a:t>🏗️ (building site)</a:t>
            </a:r>
          </a:p>
          <a:p>
            <a:pPr marL="171450" indent="-171450">
              <a:buFont typeface="Arial"/>
              <a:buChar char="•"/>
            </a:pPr>
            <a:r>
              <a:rPr lang="en-GB"/>
              <a:t>👷 (builder)</a:t>
            </a:r>
          </a:p>
          <a:p>
            <a:pPr marL="171450" indent="-171450">
              <a:buFont typeface="Arial"/>
              <a:buChar char="•"/>
            </a:pPr>
            <a:r>
              <a:rPr lang="en-GB"/>
              <a:t>🔧 (tools)</a:t>
            </a:r>
          </a:p>
          <a:p>
            <a:endParaRPr lang="en-GB">
              <a:ea typeface="Calibri"/>
              <a:cs typeface="Calibri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53454-7453-8443-DF6F-9493FBBFC1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24796-3BAC-10C1-9813-1C9D611545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38077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989E5-76C5-D6DA-7C64-DEFA496E0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FBE10B-F79F-DB59-332F-89C371BF1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1C04A-898D-1E05-F32B-06F20D1C213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C7A89EE-3EFD-2A95-E7AC-E88327A49D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C0E00A1-34A5-0DD3-D17C-AD50CD0347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rtl="0" fontAlgn="base"/>
            <a:r>
              <a:rPr lang="en-US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job, discuss type of people I work with and why. </a:t>
            </a:r>
            <a:br>
              <a:rPr lang="en-US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u="non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Investment analogy - </a:t>
            </a:r>
            <a:r>
              <a:rPr lang="en-GB"/>
              <a:t>If you eat an apple, it’s gone. If you plant the seed, you get a tree. The tree gives apples every year. It’s about waiting and helping things to grow, i.e. trading effort now for something better later. </a:t>
            </a:r>
            <a:endParaRPr lang="en-US" sz="1200" b="0" i="0" u="non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en-US" sz="1200" b="0" i="0" u="non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“Which skill do you think I use the most?” </a:t>
            </a:r>
            <a:b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“Which do </a:t>
            </a:r>
            <a:r>
              <a:rPr lang="en-GB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already use at school?” for example, looking after belongings (responsibility), decision making, maths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“What job sounds interesting to you right now? Doesn’t have to be my job!”</a:t>
            </a:r>
          </a:p>
          <a:p>
            <a:pPr rtl="0" fontAlgn="base"/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070DC-B99E-D381-F50C-964ACF9DC42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4DA1C-686A-8D65-A280-F583859A6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55554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not being good at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when younger but getting better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Disuss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putting in the ground work to gain work experience – list examples of jobs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143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E7C8E-2C3D-2992-8938-F814EFAA2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06B80B-4BC0-C5CC-D718-3D5B215D83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648595-FC41-191F-1B93-07364A853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not being good at </a:t>
            </a: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when younger but getting better</a:t>
            </a:r>
            <a:b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Disuss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putting in the ground work to gain work experience – list examples of jobs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FDA5A-DCE1-BB72-A648-37456DD86D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764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3AB61-6932-6491-5DB6-05E034724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B80F1F-D799-021E-C037-784171F6C9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C1E2E7-141D-28F4-E2A3-72364F660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70292-B9B7-3348-7EDA-4AA659B5EF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0290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“Who likes money? Hands up!” </a:t>
            </a:r>
          </a:p>
          <a:p>
            <a:pPr fontAlgn="t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“Imagine you win £1,000… you have been very lucky and have been given a lottery ticket. Amazingly you win £1,000”</a:t>
            </a:r>
          </a:p>
          <a:p>
            <a:pPr fontAlgn="t"/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Ask: Would you spend it?</a:t>
            </a:r>
          </a:p>
          <a:p>
            <a:pPr fontAlgn="t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Save it?</a:t>
            </a:r>
          </a:p>
          <a:p>
            <a:pPr fontAlgn="t"/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Try to make more?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56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jpe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2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svg"/><Relationship Id="rId9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svg"/><Relationship Id="rId18" Type="http://schemas.openxmlformats.org/officeDocument/2006/relationships/image" Target="../media/image25.jpeg"/><Relationship Id="rId3" Type="http://schemas.openxmlformats.org/officeDocument/2006/relationships/image" Target="../media/image11.jpeg"/><Relationship Id="rId7" Type="http://schemas.openxmlformats.org/officeDocument/2006/relationships/image" Target="../media/image14.svg"/><Relationship Id="rId12" Type="http://schemas.openxmlformats.org/officeDocument/2006/relationships/image" Target="../media/image19.sv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svg"/><Relationship Id="rId4" Type="http://schemas.openxmlformats.org/officeDocument/2006/relationships/image" Target="../media/image2.png"/><Relationship Id="rId9" Type="http://schemas.openxmlformats.org/officeDocument/2006/relationships/image" Target="../media/image16.svg"/><Relationship Id="rId1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1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12.svg"/><Relationship Id="rId10" Type="http://schemas.openxmlformats.org/officeDocument/2006/relationships/image" Target="../media/image30.jpeg"/><Relationship Id="rId4" Type="http://schemas.openxmlformats.org/officeDocument/2006/relationships/image" Target="../media/image2.pn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8700" y="-1412105"/>
            <a:ext cx="19316700" cy="13111210"/>
          </a:xfrm>
          <a:custGeom>
            <a:avLst/>
            <a:gdLst/>
            <a:ahLst/>
            <a:cxnLst/>
            <a:rect l="l" t="t" r="r" b="b"/>
            <a:pathLst>
              <a:path w="19316700" h="13111210">
                <a:moveTo>
                  <a:pt x="0" y="0"/>
                </a:moveTo>
                <a:lnTo>
                  <a:pt x="19316700" y="0"/>
                </a:lnTo>
                <a:lnTo>
                  <a:pt x="19316700" y="13111210"/>
                </a:lnTo>
                <a:lnTo>
                  <a:pt x="0" y="13111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 rot="-5972608">
            <a:off x="4852177" y="-1400693"/>
            <a:ext cx="16834605" cy="21994857"/>
            <a:chOff x="0" y="0"/>
            <a:chExt cx="812800" cy="10619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1061945"/>
            </a:xfrm>
            <a:custGeom>
              <a:avLst/>
              <a:gdLst/>
              <a:ahLst/>
              <a:cxnLst/>
              <a:rect l="l" t="t" r="r" b="b"/>
              <a:pathLst>
                <a:path w="812800" h="1061945">
                  <a:moveTo>
                    <a:pt x="406400" y="0"/>
                  </a:moveTo>
                  <a:lnTo>
                    <a:pt x="812800" y="1061945"/>
                  </a:lnTo>
                  <a:lnTo>
                    <a:pt x="0" y="106194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000" y="464471"/>
              <a:ext cx="558800" cy="521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EFEFE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97518" y="7231169"/>
            <a:ext cx="15750328" cy="5202396"/>
            <a:chOff x="0" y="0"/>
            <a:chExt cx="4148235" cy="137017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48234" cy="1370178"/>
            </a:xfrm>
            <a:custGeom>
              <a:avLst/>
              <a:gdLst/>
              <a:ahLst/>
              <a:cxnLst/>
              <a:rect l="l" t="t" r="r" b="b"/>
              <a:pathLst>
                <a:path w="4148234" h="1370178">
                  <a:moveTo>
                    <a:pt x="0" y="0"/>
                  </a:moveTo>
                  <a:lnTo>
                    <a:pt x="4148234" y="0"/>
                  </a:lnTo>
                  <a:lnTo>
                    <a:pt x="4148234" y="1370178"/>
                  </a:lnTo>
                  <a:lnTo>
                    <a:pt x="0" y="1370178"/>
                  </a:lnTo>
                  <a:close/>
                </a:path>
              </a:pathLst>
            </a:custGeom>
            <a:solidFill>
              <a:srgbClr val="F7941E">
                <a:alpha val="92941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4148235" cy="1398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536823" y="410973"/>
            <a:ext cx="7353818" cy="1063240"/>
          </a:xfrm>
          <a:custGeom>
            <a:avLst/>
            <a:gdLst/>
            <a:ahLst/>
            <a:cxnLst/>
            <a:rect l="l" t="t" r="r" b="b"/>
            <a:pathLst>
              <a:path w="7353818" h="1063240">
                <a:moveTo>
                  <a:pt x="0" y="0"/>
                </a:moveTo>
                <a:lnTo>
                  <a:pt x="7353819" y="0"/>
                </a:lnTo>
                <a:lnTo>
                  <a:pt x="7353819" y="1063239"/>
                </a:lnTo>
                <a:lnTo>
                  <a:pt x="0" y="10632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3197518" y="8047987"/>
            <a:ext cx="15090482" cy="1150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7050">
                <a:solidFill>
                  <a:srgbClr val="FEFEFE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Guest Speaker: Your name</a:t>
            </a:r>
            <a:endParaRPr lang="en-US" sz="7050">
              <a:solidFill>
                <a:srgbClr val="FEFEFE"/>
              </a:solidFill>
              <a:latin typeface="Century Gothic 2"/>
              <a:ea typeface="Century Gothic 2"/>
              <a:cs typeface="Century Gothic 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75304-AEDD-3B8C-B533-B861FD38E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EEA8B989-3DEB-BE26-C9CA-FDD5307E4E35}"/>
              </a:ext>
            </a:extLst>
          </p:cNvPr>
          <p:cNvGrpSpPr/>
          <p:nvPr/>
        </p:nvGrpSpPr>
        <p:grpSpPr>
          <a:xfrm>
            <a:off x="304800" y="340072"/>
            <a:ext cx="10820400" cy="1426354"/>
            <a:chOff x="0" y="0"/>
            <a:chExt cx="4148235" cy="1370178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5D41B5DB-43E5-9661-EED3-ACA4F50FC666}"/>
                </a:ext>
              </a:extLst>
            </p:cNvPr>
            <p:cNvSpPr/>
            <p:nvPr/>
          </p:nvSpPr>
          <p:spPr>
            <a:xfrm>
              <a:off x="0" y="0"/>
              <a:ext cx="4148234" cy="1370178"/>
            </a:xfrm>
            <a:custGeom>
              <a:avLst/>
              <a:gdLst/>
              <a:ahLst/>
              <a:cxnLst/>
              <a:rect l="l" t="t" r="r" b="b"/>
              <a:pathLst>
                <a:path w="4148234" h="1370178">
                  <a:moveTo>
                    <a:pt x="0" y="0"/>
                  </a:moveTo>
                  <a:lnTo>
                    <a:pt x="4148234" y="0"/>
                  </a:lnTo>
                  <a:lnTo>
                    <a:pt x="4148234" y="1370178"/>
                  </a:lnTo>
                  <a:lnTo>
                    <a:pt x="0" y="1370178"/>
                  </a:lnTo>
                  <a:close/>
                </a:path>
              </a:pathLst>
            </a:custGeom>
            <a:solidFill>
              <a:srgbClr val="F7941E">
                <a:alpha val="92941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D121F668-AD71-54FD-A434-C497F2B2EE53}"/>
                </a:ext>
              </a:extLst>
            </p:cNvPr>
            <p:cNvSpPr txBox="1"/>
            <p:nvPr/>
          </p:nvSpPr>
          <p:spPr>
            <a:xfrm>
              <a:off x="0" y="-28575"/>
              <a:ext cx="4148235" cy="1398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13">
            <a:extLst>
              <a:ext uri="{FF2B5EF4-FFF2-40B4-BE49-F238E27FC236}">
                <a16:creationId xmlns:a16="http://schemas.microsoft.com/office/drawing/2014/main" id="{A393B690-E7C2-EF76-CF13-D9C29497714C}"/>
              </a:ext>
            </a:extLst>
          </p:cNvPr>
          <p:cNvSpPr txBox="1"/>
          <p:nvPr/>
        </p:nvSpPr>
        <p:spPr>
          <a:xfrm>
            <a:off x="-546381" y="361239"/>
            <a:ext cx="11900179" cy="1136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5400">
                <a:solidFill>
                  <a:srgbClr val="FEFEFE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The Investment Challenge</a:t>
            </a:r>
          </a:p>
        </p:txBody>
      </p:sp>
      <p:pic>
        <p:nvPicPr>
          <p:cNvPr id="2050" name="Picture 2" descr="9,000+ Treasure Chest Cartoon Stock Photos, Pictures &amp; Royalty-Free Images  - iStock">
            <a:extLst>
              <a:ext uri="{FF2B5EF4-FFF2-40B4-BE49-F238E27FC236}">
                <a16:creationId xmlns:a16="http://schemas.microsoft.com/office/drawing/2014/main" id="{77055B9F-B7FB-C470-BEC3-461EF56BA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1" t="19537" r="17646" b="18925"/>
          <a:stretch>
            <a:fillRect/>
          </a:stretch>
        </p:blipFill>
        <p:spPr bwMode="auto">
          <a:xfrm>
            <a:off x="2133600" y="5749586"/>
            <a:ext cx="3733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Treasure Chest With Gold Coins Vector Clipart - FriendlyStock">
            <a:extLst>
              <a:ext uri="{FF2B5EF4-FFF2-40B4-BE49-F238E27FC236}">
                <a16:creationId xmlns:a16="http://schemas.microsoft.com/office/drawing/2014/main" id="{656CBF41-A7EE-0ABC-27E0-E63891546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2000" r="3000" b="5000"/>
          <a:stretch>
            <a:fillRect/>
          </a:stretch>
        </p:blipFill>
        <p:spPr bwMode="auto">
          <a:xfrm>
            <a:off x="7086600" y="5607274"/>
            <a:ext cx="3733800" cy="369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246A69-0E03-F122-F036-02B7D09430CF}"/>
              </a:ext>
            </a:extLst>
          </p:cNvPr>
          <p:cNvSpPr txBox="1"/>
          <p:nvPr/>
        </p:nvSpPr>
        <p:spPr>
          <a:xfrm>
            <a:off x="11582400" y="1289372"/>
            <a:ext cx="5486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latin typeface="+mj-lt"/>
              </a:rPr>
              <a:t>You have £1,000… but you can only pick ONE treasure chest!</a:t>
            </a:r>
          </a:p>
        </p:txBody>
      </p:sp>
      <p:pic>
        <p:nvPicPr>
          <p:cNvPr id="2054" name="Picture 6" descr="Cartoon wooden treasure chest with metal reinforcement and lock 60739293  Vector Art at Vecteezy">
            <a:extLst>
              <a:ext uri="{FF2B5EF4-FFF2-40B4-BE49-F238E27FC236}">
                <a16:creationId xmlns:a16="http://schemas.microsoft.com/office/drawing/2014/main" id="{08495FEB-FFF8-5EAA-7FD4-B37064917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 t="10774" r="9764" b="13043"/>
          <a:stretch>
            <a:fillRect/>
          </a:stretch>
        </p:blipFill>
        <p:spPr bwMode="auto">
          <a:xfrm>
            <a:off x="12691533" y="5745353"/>
            <a:ext cx="3581400" cy="343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F52B6C-3AF7-4876-7E33-AC1F346BF110}"/>
              </a:ext>
            </a:extLst>
          </p:cNvPr>
          <p:cNvSpPr txBox="1"/>
          <p:nvPr/>
        </p:nvSpPr>
        <p:spPr>
          <a:xfrm>
            <a:off x="1828800" y="2693661"/>
            <a:ext cx="4343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Century Gothic 2"/>
                <a:sym typeface="Century Gothic 2"/>
              </a:rPr>
              <a:t>Option 1 – The Adventure Chest</a:t>
            </a:r>
            <a:endParaRPr lang="en-GB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3F684-A9C2-9713-45C9-0F1E5450D427}"/>
              </a:ext>
            </a:extLst>
          </p:cNvPr>
          <p:cNvSpPr txBox="1"/>
          <p:nvPr/>
        </p:nvSpPr>
        <p:spPr>
          <a:xfrm>
            <a:off x="6739464" y="2693661"/>
            <a:ext cx="48090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entury Gothic 2"/>
              </a:defRPr>
            </a:lvl1pPr>
          </a:lstStyle>
          <a:p>
            <a:r>
              <a:rPr lang="en-US">
                <a:sym typeface="Century Gothic 2"/>
              </a:rPr>
              <a:t>Option 2 – The Safe Chest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81FDC8-841E-DE94-32C5-9C7D094CA31E}"/>
              </a:ext>
            </a:extLst>
          </p:cNvPr>
          <p:cNvSpPr txBox="1"/>
          <p:nvPr/>
        </p:nvSpPr>
        <p:spPr>
          <a:xfrm>
            <a:off x="1595964" y="3722825"/>
            <a:ext cx="48090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entury Gothic 2"/>
              </a:defRPr>
            </a:lvl1pPr>
          </a:lstStyle>
          <a:p>
            <a:r>
              <a:rPr lang="en-GB" b="1">
                <a:latin typeface="+mj-lt"/>
              </a:rPr>
              <a:t>High Risk</a:t>
            </a:r>
            <a:endParaRPr lang="en-GB">
              <a:latin typeface="+mj-lt"/>
            </a:endParaRPr>
          </a:p>
          <a:p>
            <a:r>
              <a:rPr lang="en-GB">
                <a:latin typeface="+mj-lt"/>
              </a:rPr>
              <a:t>💥 Might turn into </a:t>
            </a:r>
            <a:r>
              <a:rPr lang="en-GB" b="1">
                <a:latin typeface="+mj-lt"/>
              </a:rPr>
              <a:t>£2,000!</a:t>
            </a:r>
            <a:br>
              <a:rPr lang="en-GB">
                <a:latin typeface="+mj-lt"/>
              </a:rPr>
            </a:br>
            <a:r>
              <a:rPr lang="en-GB">
                <a:latin typeface="+mj-lt"/>
              </a:rPr>
              <a:t>💀 Might turn into </a:t>
            </a:r>
            <a:r>
              <a:rPr lang="en-GB" b="1">
                <a:latin typeface="+mj-lt"/>
              </a:rPr>
              <a:t>£0…</a:t>
            </a:r>
            <a:endParaRPr lang="en-GB">
              <a:latin typeface="+mj-lt"/>
            </a:endParaRPr>
          </a:p>
          <a:p>
            <a:r>
              <a:rPr lang="en-GB" b="1">
                <a:latin typeface="+mj-lt"/>
              </a:rPr>
              <a:t>Very exciting — but dangerous</a:t>
            </a:r>
            <a:endParaRPr lang="en-GB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03B70F-7E01-4B41-B2B0-81D2D29C1DF8}"/>
              </a:ext>
            </a:extLst>
          </p:cNvPr>
          <p:cNvSpPr txBox="1"/>
          <p:nvPr/>
        </p:nvSpPr>
        <p:spPr>
          <a:xfrm>
            <a:off x="6066367" y="3722825"/>
            <a:ext cx="61552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Low Risk</a:t>
            </a:r>
          </a:p>
          <a:p>
            <a:r>
              <a:rPr lang="en-GB"/>
              <a:t>🌱 Grows a little bit every year</a:t>
            </a:r>
            <a:br>
              <a:rPr lang="en-GB"/>
            </a:br>
            <a:r>
              <a:rPr lang="en-GB"/>
              <a:t>🛡 Very unlikely to lose money</a:t>
            </a:r>
          </a:p>
          <a:p>
            <a:r>
              <a:rPr lang="en-GB"/>
              <a:t>Boring… but safe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FB0D8-A5E7-25D6-1EA2-6790F4E23078}"/>
              </a:ext>
            </a:extLst>
          </p:cNvPr>
          <p:cNvSpPr txBox="1"/>
          <p:nvPr/>
        </p:nvSpPr>
        <p:spPr>
          <a:xfrm>
            <a:off x="12115800" y="2693661"/>
            <a:ext cx="48090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entury Gothic 2"/>
              </a:defRPr>
            </a:lvl1pPr>
          </a:lstStyle>
          <a:p>
            <a:r>
              <a:rPr lang="en-US">
                <a:sym typeface="Century Gothic 2"/>
              </a:rPr>
              <a:t>Option 3 – The Mystery Chest</a:t>
            </a:r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112032-23AA-5DCE-31DD-A73471D78306}"/>
              </a:ext>
            </a:extLst>
          </p:cNvPr>
          <p:cNvSpPr txBox="1"/>
          <p:nvPr/>
        </p:nvSpPr>
        <p:spPr>
          <a:xfrm>
            <a:off x="13042901" y="3760925"/>
            <a:ext cx="28786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n-GB"/>
              <a:t>Medium Risk</a:t>
            </a:r>
          </a:p>
          <a:p>
            <a:r>
              <a:rPr lang="en-GB"/>
              <a:t>🎢 Sometimes up</a:t>
            </a:r>
            <a:br>
              <a:rPr lang="en-GB"/>
            </a:br>
            <a:r>
              <a:rPr lang="en-GB"/>
              <a:t>🎢 Sometimes down</a:t>
            </a:r>
          </a:p>
          <a:p>
            <a:r>
              <a:rPr lang="en-GB"/>
              <a:t>In the middle</a:t>
            </a:r>
          </a:p>
        </p:txBody>
      </p:sp>
    </p:spTree>
    <p:extLst>
      <p:ext uri="{BB962C8B-B14F-4D97-AF65-F5344CB8AC3E}">
        <p14:creationId xmlns:p14="http://schemas.microsoft.com/office/powerpoint/2010/main" val="143063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602F7-7051-805A-819B-9A0F4CCE8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429103E7-D4ED-7EF9-095E-2331A7200BBC}"/>
              </a:ext>
            </a:extLst>
          </p:cNvPr>
          <p:cNvGrpSpPr/>
          <p:nvPr/>
        </p:nvGrpSpPr>
        <p:grpSpPr>
          <a:xfrm>
            <a:off x="304800" y="340072"/>
            <a:ext cx="10820400" cy="1426354"/>
            <a:chOff x="0" y="0"/>
            <a:chExt cx="4148235" cy="1370178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65083487-84FB-D725-824A-D780D5C41325}"/>
                </a:ext>
              </a:extLst>
            </p:cNvPr>
            <p:cNvSpPr/>
            <p:nvPr/>
          </p:nvSpPr>
          <p:spPr>
            <a:xfrm>
              <a:off x="0" y="0"/>
              <a:ext cx="4148234" cy="1370178"/>
            </a:xfrm>
            <a:custGeom>
              <a:avLst/>
              <a:gdLst/>
              <a:ahLst/>
              <a:cxnLst/>
              <a:rect l="l" t="t" r="r" b="b"/>
              <a:pathLst>
                <a:path w="4148234" h="1370178">
                  <a:moveTo>
                    <a:pt x="0" y="0"/>
                  </a:moveTo>
                  <a:lnTo>
                    <a:pt x="4148234" y="0"/>
                  </a:lnTo>
                  <a:lnTo>
                    <a:pt x="4148234" y="1370178"/>
                  </a:lnTo>
                  <a:lnTo>
                    <a:pt x="0" y="1370178"/>
                  </a:lnTo>
                  <a:close/>
                </a:path>
              </a:pathLst>
            </a:custGeom>
            <a:solidFill>
              <a:srgbClr val="F7941E">
                <a:alpha val="92941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11">
              <a:extLst>
                <a:ext uri="{FF2B5EF4-FFF2-40B4-BE49-F238E27FC236}">
                  <a16:creationId xmlns:a16="http://schemas.microsoft.com/office/drawing/2014/main" id="{C49F1DEB-40D5-7624-15C8-05B30AC02055}"/>
                </a:ext>
              </a:extLst>
            </p:cNvPr>
            <p:cNvSpPr txBox="1"/>
            <p:nvPr/>
          </p:nvSpPr>
          <p:spPr>
            <a:xfrm>
              <a:off x="0" y="-28575"/>
              <a:ext cx="4148235" cy="1398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13">
            <a:extLst>
              <a:ext uri="{FF2B5EF4-FFF2-40B4-BE49-F238E27FC236}">
                <a16:creationId xmlns:a16="http://schemas.microsoft.com/office/drawing/2014/main" id="{7FDC8CB4-5D06-B527-76A3-38D637510DD5}"/>
              </a:ext>
            </a:extLst>
          </p:cNvPr>
          <p:cNvSpPr txBox="1"/>
          <p:nvPr/>
        </p:nvSpPr>
        <p:spPr>
          <a:xfrm>
            <a:off x="-546381" y="361239"/>
            <a:ext cx="11900179" cy="1136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5400">
                <a:solidFill>
                  <a:srgbClr val="FEFEFE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The Investment Challenge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60A247-C810-487C-8ACC-F30A8E0DA79F}"/>
              </a:ext>
            </a:extLst>
          </p:cNvPr>
          <p:cNvSpPr txBox="1"/>
          <p:nvPr/>
        </p:nvSpPr>
        <p:spPr>
          <a:xfrm>
            <a:off x="12568765" y="902970"/>
            <a:ext cx="338666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>
                <a:solidFill>
                  <a:schemeClr val="tx1">
                    <a:lumMod val="65000"/>
                    <a:lumOff val="35000"/>
                  </a:schemeClr>
                </a:solidFill>
              </a:rPr>
              <a:t>🌍 OH NO! The Market Crashes!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32A0607-6A0D-8B3C-5061-0EC741B1F6C0}"/>
              </a:ext>
            </a:extLst>
          </p:cNvPr>
          <p:cNvGrpSpPr/>
          <p:nvPr/>
        </p:nvGrpSpPr>
        <p:grpSpPr>
          <a:xfrm>
            <a:off x="1828800" y="3576740"/>
            <a:ext cx="4343400" cy="5329957"/>
            <a:chOff x="1828800" y="3576740"/>
            <a:chExt cx="4343400" cy="532995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2DC28B-5ACF-ABCC-72F0-5CCCC50AE726}"/>
                </a:ext>
              </a:extLst>
            </p:cNvPr>
            <p:cNvSpPr txBox="1"/>
            <p:nvPr/>
          </p:nvSpPr>
          <p:spPr>
            <a:xfrm>
              <a:off x="2514600" y="4428744"/>
              <a:ext cx="365760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8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💥 Company fails</a:t>
              </a:r>
              <a:br>
                <a:rPr lang="en-GB" sz="28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GB" sz="28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Your £1,000 → £0</a:t>
              </a:r>
              <a:endParaRPr lang="en-GB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27BAE4-9CE3-8D0B-7DB3-0E39A3214F54}"/>
                </a:ext>
              </a:extLst>
            </p:cNvPr>
            <p:cNvSpPr txBox="1"/>
            <p:nvPr/>
          </p:nvSpPr>
          <p:spPr>
            <a:xfrm>
              <a:off x="1828800" y="3576740"/>
              <a:ext cx="43434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 2"/>
                  <a:sym typeface="Century Gothic 2"/>
                </a:rPr>
                <a:t>Option 1 – The Adventure Chest</a:t>
              </a:r>
              <a:endParaRPr lang="en-GB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3074" name="Picture 2" descr="chest #treasurechest #treasure #pirate #empty - Empty ...">
              <a:extLst>
                <a:ext uri="{FF2B5EF4-FFF2-40B4-BE49-F238E27FC236}">
                  <a16:creationId xmlns:a16="http://schemas.microsoft.com/office/drawing/2014/main" id="{F49ACA3F-C05D-9BD9-B530-5F83E9377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0457" y="5679960"/>
              <a:ext cx="3920085" cy="3226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9F7039C-91DF-C20B-D7C3-2ABD545DA956}"/>
              </a:ext>
            </a:extLst>
          </p:cNvPr>
          <p:cNvGrpSpPr/>
          <p:nvPr/>
        </p:nvGrpSpPr>
        <p:grpSpPr>
          <a:xfrm>
            <a:off x="12221632" y="3526340"/>
            <a:ext cx="4948375" cy="5671725"/>
            <a:chOff x="12221632" y="3526340"/>
            <a:chExt cx="4948375" cy="5671725"/>
          </a:xfrm>
        </p:grpSpPr>
        <p:pic>
          <p:nvPicPr>
            <p:cNvPr id="2052" name="Picture 4" descr="Cartoon Treasure Chest With Gold Coins Vector Clipart - FriendlyStock">
              <a:extLst>
                <a:ext uri="{FF2B5EF4-FFF2-40B4-BE49-F238E27FC236}">
                  <a16:creationId xmlns:a16="http://schemas.microsoft.com/office/drawing/2014/main" id="{2CB944C2-AA22-46D4-7513-86F66DB9E2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" t="2000" r="3000" b="5000"/>
            <a:stretch>
              <a:fillRect/>
            </a:stretch>
          </p:blipFill>
          <p:spPr bwMode="auto">
            <a:xfrm>
              <a:off x="12221632" y="5503986"/>
              <a:ext cx="3733800" cy="3694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A5753B-C2AC-DE89-76FC-5D60B2209722}"/>
                </a:ext>
              </a:extLst>
            </p:cNvPr>
            <p:cNvSpPr txBox="1"/>
            <p:nvPr/>
          </p:nvSpPr>
          <p:spPr>
            <a:xfrm>
              <a:off x="12221632" y="3526340"/>
              <a:ext cx="48090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 2"/>
                </a:defRPr>
              </a:lvl1pPr>
            </a:lstStyle>
            <a:p>
              <a:r>
                <a:rPr lang="en-US">
                  <a:sym typeface="Century Gothic 2"/>
                </a:rPr>
                <a:t>Option 3 – The Mystery Chest</a:t>
              </a:r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F26EE8-5EE2-2862-E3CC-80CD390B6977}"/>
                </a:ext>
              </a:extLst>
            </p:cNvPr>
            <p:cNvSpPr txBox="1"/>
            <p:nvPr/>
          </p:nvSpPr>
          <p:spPr>
            <a:xfrm>
              <a:off x="12708075" y="4285154"/>
              <a:ext cx="446193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8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📉 Bad year</a:t>
              </a:r>
              <a:br>
                <a:rPr lang="en-GB" sz="28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GB" sz="28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Your £1,000 → £700</a:t>
              </a:r>
              <a:endParaRPr lang="en-GB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3773E2-64C2-F1DE-7A54-F07ED8DB1DA9}"/>
              </a:ext>
            </a:extLst>
          </p:cNvPr>
          <p:cNvGrpSpPr/>
          <p:nvPr/>
        </p:nvGrpSpPr>
        <p:grpSpPr>
          <a:xfrm>
            <a:off x="6548964" y="3576740"/>
            <a:ext cx="5332331" cy="5360839"/>
            <a:chOff x="6548964" y="3576740"/>
            <a:chExt cx="5332331" cy="5360839"/>
          </a:xfrm>
        </p:grpSpPr>
        <p:pic>
          <p:nvPicPr>
            <p:cNvPr id="2054" name="Picture 6" descr="Cartoon wooden treasure chest with metal reinforcement and lock 60739293  Vector Art at Vecteezy">
              <a:extLst>
                <a:ext uri="{FF2B5EF4-FFF2-40B4-BE49-F238E27FC236}">
                  <a16:creationId xmlns:a16="http://schemas.microsoft.com/office/drawing/2014/main" id="{4EFE6E3E-2626-2CDE-2309-AE7CA74F3B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5" t="10774" r="9764" b="13043"/>
            <a:stretch>
              <a:fillRect/>
            </a:stretch>
          </p:blipFill>
          <p:spPr bwMode="auto">
            <a:xfrm>
              <a:off x="7222066" y="5503986"/>
              <a:ext cx="3581400" cy="3433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73F505-090A-836B-1019-5E7889AE182E}"/>
                </a:ext>
              </a:extLst>
            </p:cNvPr>
            <p:cNvSpPr txBox="1"/>
            <p:nvPr/>
          </p:nvSpPr>
          <p:spPr>
            <a:xfrm>
              <a:off x="6548964" y="3576740"/>
              <a:ext cx="48090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defRPr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 2"/>
                </a:defRPr>
              </a:lvl1pPr>
            </a:lstStyle>
            <a:p>
              <a:r>
                <a:rPr lang="en-US">
                  <a:sym typeface="Century Gothic 2"/>
                </a:rPr>
                <a:t>Option 2 – The Safe Chest</a:t>
              </a:r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0587652-6F07-A7A7-D054-0BA99D08326F}"/>
                </a:ext>
              </a:extLst>
            </p:cNvPr>
            <p:cNvSpPr txBox="1"/>
            <p:nvPr/>
          </p:nvSpPr>
          <p:spPr>
            <a:xfrm>
              <a:off x="7072223" y="4294142"/>
              <a:ext cx="480907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8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🌧 Nothing exciting happens</a:t>
              </a:r>
              <a:br>
                <a:rPr lang="en-GB" sz="28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GB" sz="28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Your £1,000 → £1,050</a:t>
              </a:r>
              <a:endParaRPr lang="en-GB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841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89F0B-049D-B4D0-17FC-2D5EF5AEA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3408BDC-A5BC-173C-FD4A-30FFA130DA82}"/>
              </a:ext>
            </a:extLst>
          </p:cNvPr>
          <p:cNvSpPr/>
          <p:nvPr/>
        </p:nvSpPr>
        <p:spPr>
          <a:xfrm>
            <a:off x="0" y="-9525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085C9A0-8158-30D6-2CEF-35E726DDCF48}"/>
              </a:ext>
            </a:extLst>
          </p:cNvPr>
          <p:cNvSpPr/>
          <p:nvPr/>
        </p:nvSpPr>
        <p:spPr>
          <a:xfrm>
            <a:off x="0" y="0"/>
            <a:ext cx="18287996" cy="10287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0000">
              <a:alpha val="62745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6EE1FC8-75A8-3495-E744-73738D8EA1BB}"/>
              </a:ext>
            </a:extLst>
          </p:cNvPr>
          <p:cNvSpPr txBox="1"/>
          <p:nvPr/>
        </p:nvSpPr>
        <p:spPr>
          <a:xfrm>
            <a:off x="0" y="-108496"/>
            <a:ext cx="18288000" cy="1039549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7D705D9-75A8-3EFE-1E65-8AED2EEDADEB}"/>
              </a:ext>
            </a:extLst>
          </p:cNvPr>
          <p:cNvGrpSpPr/>
          <p:nvPr/>
        </p:nvGrpSpPr>
        <p:grpSpPr>
          <a:xfrm>
            <a:off x="-219589" y="9691918"/>
            <a:ext cx="22940179" cy="3086100"/>
            <a:chOff x="0" y="0"/>
            <a:chExt cx="6041858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CED6069-C727-492D-5B87-157A08C9B20F}"/>
                </a:ext>
              </a:extLst>
            </p:cNvPr>
            <p:cNvSpPr/>
            <p:nvPr/>
          </p:nvSpPr>
          <p:spPr>
            <a:xfrm>
              <a:off x="0" y="0"/>
              <a:ext cx="6041858" cy="812800"/>
            </a:xfrm>
            <a:custGeom>
              <a:avLst/>
              <a:gdLst/>
              <a:ahLst/>
              <a:cxnLst/>
              <a:rect l="l" t="t" r="r" b="b"/>
              <a:pathLst>
                <a:path w="6041858" h="812800">
                  <a:moveTo>
                    <a:pt x="0" y="0"/>
                  </a:moveTo>
                  <a:lnTo>
                    <a:pt x="6041858" y="0"/>
                  </a:lnTo>
                  <a:lnTo>
                    <a:pt x="60418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76A67A0-AF26-14FD-A08C-6A7587EB70B3}"/>
                </a:ext>
              </a:extLst>
            </p:cNvPr>
            <p:cNvSpPr txBox="1"/>
            <p:nvPr/>
          </p:nvSpPr>
          <p:spPr>
            <a:xfrm>
              <a:off x="0" y="-28575"/>
              <a:ext cx="604185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9C6F534C-21E6-6AE6-2EFB-5248388CDB3B}"/>
              </a:ext>
            </a:extLst>
          </p:cNvPr>
          <p:cNvSpPr txBox="1"/>
          <p:nvPr/>
        </p:nvSpPr>
        <p:spPr>
          <a:xfrm>
            <a:off x="2465363" y="4431177"/>
            <a:ext cx="5307891" cy="1957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2801" lvl="1" indent="-301401" algn="l">
              <a:lnSpc>
                <a:spcPts val="3908"/>
              </a:lnSpc>
              <a:buFont typeface="Arial"/>
              <a:buChar char="•"/>
            </a:pPr>
            <a:r>
              <a:rPr lang="en-US" sz="2792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1 </a:t>
            </a:r>
          </a:p>
          <a:p>
            <a:pPr marL="602801" lvl="1" indent="-301401" algn="l">
              <a:lnSpc>
                <a:spcPts val="3908"/>
              </a:lnSpc>
              <a:buFont typeface="Arial"/>
              <a:buChar char="•"/>
            </a:pPr>
            <a:r>
              <a:rPr lang="en-US" sz="2792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2</a:t>
            </a:r>
          </a:p>
          <a:p>
            <a:pPr marL="602801" lvl="1" indent="-301401" algn="l">
              <a:lnSpc>
                <a:spcPts val="3908"/>
              </a:lnSpc>
              <a:buFont typeface="Arial"/>
              <a:buChar char="•"/>
            </a:pPr>
            <a:r>
              <a:rPr lang="en-US" sz="2792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3</a:t>
            </a:r>
          </a:p>
          <a:p>
            <a:pPr algn="l">
              <a:lnSpc>
                <a:spcPts val="3908"/>
              </a:lnSpc>
            </a:pPr>
            <a:endParaRPr lang="en-US" sz="2792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63425566-59FF-CCDF-C124-9FAB26E58907}"/>
              </a:ext>
            </a:extLst>
          </p:cNvPr>
          <p:cNvSpPr/>
          <p:nvPr/>
        </p:nvSpPr>
        <p:spPr>
          <a:xfrm>
            <a:off x="14337210" y="410973"/>
            <a:ext cx="3553432" cy="513767"/>
          </a:xfrm>
          <a:custGeom>
            <a:avLst/>
            <a:gdLst/>
            <a:ahLst/>
            <a:cxnLst/>
            <a:rect l="l" t="t" r="r" b="b"/>
            <a:pathLst>
              <a:path w="3553432" h="513767">
                <a:moveTo>
                  <a:pt x="0" y="0"/>
                </a:moveTo>
                <a:lnTo>
                  <a:pt x="3553432" y="0"/>
                </a:lnTo>
                <a:lnTo>
                  <a:pt x="3553432" y="513767"/>
                </a:lnTo>
                <a:lnTo>
                  <a:pt x="0" y="513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CDB319-F0B1-15C3-040D-6803F58FA700}"/>
              </a:ext>
            </a:extLst>
          </p:cNvPr>
          <p:cNvGrpSpPr/>
          <p:nvPr/>
        </p:nvGrpSpPr>
        <p:grpSpPr>
          <a:xfrm>
            <a:off x="3470032" y="409905"/>
            <a:ext cx="10863439" cy="8568770"/>
            <a:chOff x="4595447" y="339567"/>
            <a:chExt cx="10863439" cy="856877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9FC2A912-602A-CB62-412F-7317B9099440}"/>
                </a:ext>
              </a:extLst>
            </p:cNvPr>
            <p:cNvSpPr/>
            <p:nvPr/>
          </p:nvSpPr>
          <p:spPr>
            <a:xfrm>
              <a:off x="4595447" y="1054644"/>
              <a:ext cx="10863439" cy="7853693"/>
            </a:xfrm>
            <a:custGeom>
              <a:avLst/>
              <a:gdLst/>
              <a:ahLst/>
              <a:cxnLst/>
              <a:rect l="l" t="t" r="r" b="b"/>
              <a:pathLst>
                <a:path w="6974658" h="6974658">
                  <a:moveTo>
                    <a:pt x="0" y="0"/>
                  </a:moveTo>
                  <a:lnTo>
                    <a:pt x="6974658" y="0"/>
                  </a:lnTo>
                  <a:lnTo>
                    <a:pt x="6974658" y="6974658"/>
                  </a:lnTo>
                  <a:lnTo>
                    <a:pt x="0" y="6974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45CFC8E9-B97F-2BDE-85E7-9D276FAFF698}"/>
                </a:ext>
              </a:extLst>
            </p:cNvPr>
            <p:cNvSpPr/>
            <p:nvPr/>
          </p:nvSpPr>
          <p:spPr>
            <a:xfrm>
              <a:off x="6220523" y="339567"/>
              <a:ext cx="7613288" cy="2545602"/>
            </a:xfrm>
            <a:custGeom>
              <a:avLst/>
              <a:gdLst/>
              <a:ahLst/>
              <a:cxnLst/>
              <a:rect l="l" t="t" r="r" b="b"/>
              <a:pathLst>
                <a:path w="4887962" h="2260682">
                  <a:moveTo>
                    <a:pt x="0" y="0"/>
                  </a:moveTo>
                  <a:lnTo>
                    <a:pt x="4887962" y="0"/>
                  </a:lnTo>
                  <a:lnTo>
                    <a:pt x="4887962" y="2260682"/>
                  </a:lnTo>
                  <a:lnTo>
                    <a:pt x="0" y="2260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0F506234-9C1B-818D-EAFD-D292FC807FB4}"/>
                </a:ext>
              </a:extLst>
            </p:cNvPr>
            <p:cNvSpPr txBox="1"/>
            <p:nvPr/>
          </p:nvSpPr>
          <p:spPr>
            <a:xfrm>
              <a:off x="6547169" y="852539"/>
              <a:ext cx="6959996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88"/>
                </a:lnSpc>
              </a:pPr>
              <a:r>
                <a:rPr lang="en-US" sz="4000">
                  <a:solidFill>
                    <a:srgbClr val="FEFEFE"/>
                  </a:solidFill>
                  <a:latin typeface="Century Gothic 2"/>
                  <a:ea typeface="Century Gothic 2"/>
                  <a:cs typeface="Century Gothic 2"/>
                </a:rPr>
                <a:t>Section 3:  Skills and Reflection</a:t>
              </a:r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A81EBA23-6AD7-61D8-EBE5-EA46C0ABBCB8}"/>
              </a:ext>
            </a:extLst>
          </p:cNvPr>
          <p:cNvSpPr txBox="1"/>
          <p:nvPr/>
        </p:nvSpPr>
        <p:spPr>
          <a:xfrm>
            <a:off x="4401975" y="3258214"/>
            <a:ext cx="8995126" cy="5966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1625" lvl="1">
              <a:lnSpc>
                <a:spcPts val="3908"/>
              </a:lnSpc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Century Gothic 2"/>
                <a:ea typeface="Century Gothic 2"/>
                <a:cs typeface="Century Gothic 2"/>
              </a:rPr>
              <a:t>This section is devised to connect the information mentees learnt about your career and industry back to the skills they are developing in sessions, and their experience. There is also a section for questions.</a:t>
            </a:r>
          </a:p>
          <a:p>
            <a:pPr marL="301625" lvl="1" algn="l">
              <a:lnSpc>
                <a:spcPts val="3908"/>
              </a:lnSpc>
            </a:pPr>
            <a:endParaRPr lang="en-US" sz="3200">
              <a:solidFill>
                <a:schemeClr val="tx1">
                  <a:lumMod val="65000"/>
                  <a:lumOff val="35000"/>
                </a:schemeClr>
              </a:solidFill>
              <a:latin typeface="Century Gothic 2"/>
              <a:ea typeface="Century Gothic 2"/>
              <a:cs typeface="Century Gothic 2"/>
            </a:endParaRPr>
          </a:p>
          <a:p>
            <a:pPr marL="301625" lvl="1">
              <a:lnSpc>
                <a:spcPts val="3908"/>
              </a:lnSpc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Century Gothic 2"/>
                <a:ea typeface="Century Gothic 2"/>
                <a:cs typeface="Century Gothic 2"/>
              </a:rPr>
              <a:t>Remember: Refer to the Briefing Doc when prepping, and if you have any questions or need guidance, get in touch with our team at susanna.allegretti@reachoutuk.org</a:t>
            </a:r>
          </a:p>
          <a:p>
            <a:pPr>
              <a:lnSpc>
                <a:spcPts val="3908"/>
              </a:lnSpc>
            </a:pPr>
            <a:endParaRPr lang="en-US" sz="3200">
              <a:solidFill>
                <a:schemeClr val="tx1">
                  <a:lumMod val="65000"/>
                  <a:lumOff val="35000"/>
                </a:schemeClr>
              </a:solidFill>
              <a:latin typeface="Century Gothic 2"/>
              <a:ea typeface="Century Gothic 2"/>
              <a:cs typeface="Century Gothic 2"/>
            </a:endParaRPr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E8C02D0C-6EDB-1D53-6C70-014A38F97629}"/>
              </a:ext>
            </a:extLst>
          </p:cNvPr>
          <p:cNvSpPr/>
          <p:nvPr/>
        </p:nvSpPr>
        <p:spPr>
          <a:xfrm>
            <a:off x="13739609" y="4196244"/>
            <a:ext cx="4574496" cy="409971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ea typeface="Calibri"/>
                <a:cs typeface="Calibri"/>
              </a:rPr>
              <a:t>Delete me </a:t>
            </a:r>
          </a:p>
          <a:p>
            <a:pPr algn="ctr"/>
            <a:r>
              <a:rPr lang="en-US" sz="3600">
                <a:ea typeface="Calibri"/>
                <a:cs typeface="Calibri"/>
              </a:rPr>
              <a:t>Before</a:t>
            </a:r>
          </a:p>
          <a:p>
            <a:pPr algn="ctr"/>
            <a:r>
              <a:rPr lang="en-US" sz="3600">
                <a:ea typeface="Calibri"/>
                <a:cs typeface="Calibri"/>
              </a:rPr>
              <a:t>presenting</a:t>
            </a:r>
            <a:endParaRPr lang="en-US" sz="3200">
              <a:ea typeface="Calibri"/>
              <a:cs typeface="Calibri"/>
            </a:endParaRPr>
          </a:p>
        </p:txBody>
      </p:sp>
      <p:pic>
        <p:nvPicPr>
          <p:cNvPr id="11" name="Graphic 10" descr="Stopwatch 75% with solid fill">
            <a:extLst>
              <a:ext uri="{FF2B5EF4-FFF2-40B4-BE49-F238E27FC236}">
                <a16:creationId xmlns:a16="http://schemas.microsoft.com/office/drawing/2014/main" id="{6F4454C9-144B-969E-E846-D42734285A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97354" y="1538655"/>
            <a:ext cx="1375581" cy="12862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9E05D9C-EF95-8DB3-8B9F-77533DB42A93}"/>
              </a:ext>
            </a:extLst>
          </p:cNvPr>
          <p:cNvSpPr txBox="1"/>
          <p:nvPr/>
        </p:nvSpPr>
        <p:spPr>
          <a:xfrm>
            <a:off x="15351769" y="1843742"/>
            <a:ext cx="237331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a typeface="Calibri"/>
                <a:cs typeface="Calibri"/>
              </a:rPr>
              <a:t>10 minutes</a:t>
            </a:r>
          </a:p>
        </p:txBody>
      </p:sp>
    </p:spTree>
    <p:extLst>
      <p:ext uri="{BB962C8B-B14F-4D97-AF65-F5344CB8AC3E}">
        <p14:creationId xmlns:p14="http://schemas.microsoft.com/office/powerpoint/2010/main" val="1973423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92802"/>
            <a:ext cx="18408907" cy="12272604"/>
          </a:xfrm>
          <a:custGeom>
            <a:avLst/>
            <a:gdLst/>
            <a:ahLst/>
            <a:cxnLst/>
            <a:rect l="l" t="t" r="r" b="b"/>
            <a:pathLst>
              <a:path w="18408907" h="12272604">
                <a:moveTo>
                  <a:pt x="0" y="0"/>
                </a:moveTo>
                <a:lnTo>
                  <a:pt x="18408907" y="0"/>
                </a:lnTo>
                <a:lnTo>
                  <a:pt x="18408907" y="12272604"/>
                </a:lnTo>
                <a:lnTo>
                  <a:pt x="0" y="12272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-190500"/>
            <a:ext cx="188214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EFEFE">
                <a:alpha val="8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19589" y="9691918"/>
            <a:ext cx="22940179" cy="3086100"/>
            <a:chOff x="0" y="0"/>
            <a:chExt cx="6041858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41858" cy="812800"/>
            </a:xfrm>
            <a:custGeom>
              <a:avLst/>
              <a:gdLst/>
              <a:ahLst/>
              <a:cxnLst/>
              <a:rect l="l" t="t" r="r" b="b"/>
              <a:pathLst>
                <a:path w="6041858" h="812800">
                  <a:moveTo>
                    <a:pt x="0" y="0"/>
                  </a:moveTo>
                  <a:lnTo>
                    <a:pt x="6041858" y="0"/>
                  </a:lnTo>
                  <a:lnTo>
                    <a:pt x="60418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604185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5652198"/>
            <a:ext cx="5672517" cy="1156417"/>
            <a:chOff x="0" y="0"/>
            <a:chExt cx="1493996" cy="3045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93996" cy="304571"/>
            </a:xfrm>
            <a:custGeom>
              <a:avLst/>
              <a:gdLst/>
              <a:ahLst/>
              <a:cxnLst/>
              <a:rect l="l" t="t" r="r" b="b"/>
              <a:pathLst>
                <a:path w="1493996" h="304571">
                  <a:moveTo>
                    <a:pt x="0" y="0"/>
                  </a:moveTo>
                  <a:lnTo>
                    <a:pt x="1493996" y="0"/>
                  </a:lnTo>
                  <a:lnTo>
                    <a:pt x="1493996" y="304571"/>
                  </a:lnTo>
                  <a:lnTo>
                    <a:pt x="0" y="304571"/>
                  </a:ln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493996" cy="333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588443" y="5107650"/>
            <a:ext cx="1815666" cy="1527429"/>
          </a:xfrm>
          <a:custGeom>
            <a:avLst/>
            <a:gdLst/>
            <a:ahLst/>
            <a:cxnLst/>
            <a:rect l="l" t="t" r="r" b="b"/>
            <a:pathLst>
              <a:path w="1815666" h="1527429">
                <a:moveTo>
                  <a:pt x="0" y="0"/>
                </a:moveTo>
                <a:lnTo>
                  <a:pt x="1815665" y="0"/>
                </a:lnTo>
                <a:lnTo>
                  <a:pt x="1815665" y="1527429"/>
                </a:lnTo>
                <a:lnTo>
                  <a:pt x="0" y="152742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0" y="7844443"/>
            <a:ext cx="6668600" cy="1156417"/>
            <a:chOff x="0" y="0"/>
            <a:chExt cx="1756339" cy="3045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56339" cy="304571"/>
            </a:xfrm>
            <a:custGeom>
              <a:avLst/>
              <a:gdLst/>
              <a:ahLst/>
              <a:cxnLst/>
              <a:rect l="l" t="t" r="r" b="b"/>
              <a:pathLst>
                <a:path w="1756339" h="304571">
                  <a:moveTo>
                    <a:pt x="0" y="0"/>
                  </a:moveTo>
                  <a:lnTo>
                    <a:pt x="1756339" y="0"/>
                  </a:lnTo>
                  <a:lnTo>
                    <a:pt x="1756339" y="304571"/>
                  </a:lnTo>
                  <a:lnTo>
                    <a:pt x="0" y="304571"/>
                  </a:ln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756339" cy="333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414506" y="7189803"/>
            <a:ext cx="1882776" cy="1847474"/>
          </a:xfrm>
          <a:custGeom>
            <a:avLst/>
            <a:gdLst/>
            <a:ahLst/>
            <a:cxnLst/>
            <a:rect l="l" t="t" r="r" b="b"/>
            <a:pathLst>
              <a:path w="1882776" h="1847474">
                <a:moveTo>
                  <a:pt x="0" y="0"/>
                </a:moveTo>
                <a:lnTo>
                  <a:pt x="1882776" y="0"/>
                </a:lnTo>
                <a:lnTo>
                  <a:pt x="1882776" y="1847474"/>
                </a:lnTo>
                <a:lnTo>
                  <a:pt x="0" y="184747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7" name="Group 17"/>
          <p:cNvGrpSpPr/>
          <p:nvPr/>
        </p:nvGrpSpPr>
        <p:grpSpPr>
          <a:xfrm>
            <a:off x="13798957" y="7802238"/>
            <a:ext cx="4727955" cy="1156417"/>
            <a:chOff x="0" y="0"/>
            <a:chExt cx="1245223" cy="30457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45223" cy="304571"/>
            </a:xfrm>
            <a:custGeom>
              <a:avLst/>
              <a:gdLst/>
              <a:ahLst/>
              <a:cxnLst/>
              <a:rect l="l" t="t" r="r" b="b"/>
              <a:pathLst>
                <a:path w="1245223" h="304571">
                  <a:moveTo>
                    <a:pt x="0" y="0"/>
                  </a:moveTo>
                  <a:lnTo>
                    <a:pt x="1245223" y="0"/>
                  </a:lnTo>
                  <a:lnTo>
                    <a:pt x="1245223" y="304571"/>
                  </a:lnTo>
                  <a:lnTo>
                    <a:pt x="0" y="304571"/>
                  </a:ln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245223" cy="333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561622" y="7126597"/>
            <a:ext cx="1395357" cy="1622508"/>
          </a:xfrm>
          <a:custGeom>
            <a:avLst/>
            <a:gdLst/>
            <a:ahLst/>
            <a:cxnLst/>
            <a:rect l="l" t="t" r="r" b="b"/>
            <a:pathLst>
              <a:path w="1395357" h="1622508">
                <a:moveTo>
                  <a:pt x="0" y="0"/>
                </a:moveTo>
                <a:lnTo>
                  <a:pt x="1395356" y="0"/>
                </a:lnTo>
                <a:lnTo>
                  <a:pt x="1395356" y="1622508"/>
                </a:lnTo>
                <a:lnTo>
                  <a:pt x="0" y="162250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1" name="Group 21"/>
          <p:cNvGrpSpPr/>
          <p:nvPr/>
        </p:nvGrpSpPr>
        <p:grpSpPr>
          <a:xfrm>
            <a:off x="-3929" y="3494799"/>
            <a:ext cx="6305308" cy="1156417"/>
            <a:chOff x="0" y="0"/>
            <a:chExt cx="1660657" cy="30457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60657" cy="304571"/>
            </a:xfrm>
            <a:custGeom>
              <a:avLst/>
              <a:gdLst/>
              <a:ahLst/>
              <a:cxnLst/>
              <a:rect l="l" t="t" r="r" b="b"/>
              <a:pathLst>
                <a:path w="1660657" h="304571">
                  <a:moveTo>
                    <a:pt x="0" y="0"/>
                  </a:moveTo>
                  <a:lnTo>
                    <a:pt x="1660657" y="0"/>
                  </a:lnTo>
                  <a:lnTo>
                    <a:pt x="1660657" y="304571"/>
                  </a:lnTo>
                  <a:lnTo>
                    <a:pt x="0" y="304571"/>
                  </a:ln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660657" cy="333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691486" y="3175353"/>
            <a:ext cx="1141237" cy="1352577"/>
          </a:xfrm>
          <a:custGeom>
            <a:avLst/>
            <a:gdLst/>
            <a:ahLst/>
            <a:cxnLst/>
            <a:rect l="l" t="t" r="r" b="b"/>
            <a:pathLst>
              <a:path w="1141237" h="1352577">
                <a:moveTo>
                  <a:pt x="0" y="0"/>
                </a:moveTo>
                <a:lnTo>
                  <a:pt x="1141237" y="0"/>
                </a:lnTo>
                <a:lnTo>
                  <a:pt x="1141237" y="1352577"/>
                </a:lnTo>
                <a:lnTo>
                  <a:pt x="0" y="13525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5" name="Group 25"/>
          <p:cNvGrpSpPr/>
          <p:nvPr/>
        </p:nvGrpSpPr>
        <p:grpSpPr>
          <a:xfrm>
            <a:off x="12923091" y="5652198"/>
            <a:ext cx="5603822" cy="1156417"/>
            <a:chOff x="0" y="0"/>
            <a:chExt cx="1475904" cy="30457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75904" cy="304571"/>
            </a:xfrm>
            <a:custGeom>
              <a:avLst/>
              <a:gdLst/>
              <a:ahLst/>
              <a:cxnLst/>
              <a:rect l="l" t="t" r="r" b="b"/>
              <a:pathLst>
                <a:path w="1475904" h="304571">
                  <a:moveTo>
                    <a:pt x="0" y="0"/>
                  </a:moveTo>
                  <a:lnTo>
                    <a:pt x="1475904" y="0"/>
                  </a:lnTo>
                  <a:lnTo>
                    <a:pt x="1475904" y="304571"/>
                  </a:lnTo>
                  <a:lnTo>
                    <a:pt x="0" y="304571"/>
                  </a:ln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1475904" cy="333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561622" y="5277253"/>
            <a:ext cx="1384337" cy="1384337"/>
          </a:xfrm>
          <a:custGeom>
            <a:avLst/>
            <a:gdLst/>
            <a:ahLst/>
            <a:cxnLst/>
            <a:rect l="l" t="t" r="r" b="b"/>
            <a:pathLst>
              <a:path w="1384337" h="1384337">
                <a:moveTo>
                  <a:pt x="0" y="0"/>
                </a:moveTo>
                <a:lnTo>
                  <a:pt x="1384337" y="0"/>
                </a:lnTo>
                <a:lnTo>
                  <a:pt x="1384337" y="1384337"/>
                </a:lnTo>
                <a:lnTo>
                  <a:pt x="0" y="13843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9" name="Group 29"/>
          <p:cNvGrpSpPr/>
          <p:nvPr/>
        </p:nvGrpSpPr>
        <p:grpSpPr>
          <a:xfrm>
            <a:off x="11454818" y="3494799"/>
            <a:ext cx="6962578" cy="1156417"/>
            <a:chOff x="0" y="0"/>
            <a:chExt cx="1964404" cy="30457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964404" cy="304571"/>
            </a:xfrm>
            <a:custGeom>
              <a:avLst/>
              <a:gdLst/>
              <a:ahLst/>
              <a:cxnLst/>
              <a:rect l="l" t="t" r="r" b="b"/>
              <a:pathLst>
                <a:path w="1964404" h="304571">
                  <a:moveTo>
                    <a:pt x="0" y="0"/>
                  </a:moveTo>
                  <a:lnTo>
                    <a:pt x="1964404" y="0"/>
                  </a:lnTo>
                  <a:lnTo>
                    <a:pt x="1964404" y="304571"/>
                  </a:lnTo>
                  <a:lnTo>
                    <a:pt x="0" y="304571"/>
                  </a:ln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1964404" cy="333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6024936" y="2914063"/>
            <a:ext cx="1693130" cy="1644453"/>
          </a:xfrm>
          <a:custGeom>
            <a:avLst/>
            <a:gdLst/>
            <a:ahLst/>
            <a:cxnLst/>
            <a:rect l="l" t="t" r="r" b="b"/>
            <a:pathLst>
              <a:path w="1693130" h="1644453">
                <a:moveTo>
                  <a:pt x="0" y="0"/>
                </a:moveTo>
                <a:lnTo>
                  <a:pt x="1693130" y="0"/>
                </a:lnTo>
                <a:lnTo>
                  <a:pt x="1693130" y="1644452"/>
                </a:lnTo>
                <a:lnTo>
                  <a:pt x="0" y="16444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TextBox 33"/>
          <p:cNvSpPr txBox="1"/>
          <p:nvPr/>
        </p:nvSpPr>
        <p:spPr>
          <a:xfrm>
            <a:off x="1959851" y="1735035"/>
            <a:ext cx="16567814" cy="660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69"/>
              </a:lnSpc>
            </a:pPr>
            <a:r>
              <a:rPr lang="en-US" sz="4000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Match the actions I do every day to the relevant skill!</a:t>
            </a:r>
            <a:endParaRPr lang="en-US" sz="4049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297282" y="3784966"/>
            <a:ext cx="2969865" cy="588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9"/>
              </a:lnSpc>
            </a:pPr>
            <a:r>
              <a:rPr lang="en-US" sz="3449">
                <a:solidFill>
                  <a:srgbClr val="FEFEFE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Responsibility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873062" y="5943856"/>
            <a:ext cx="1866305" cy="558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9"/>
              </a:lnSpc>
            </a:pPr>
            <a:r>
              <a:rPr lang="en-US" sz="3400">
                <a:solidFill>
                  <a:srgbClr val="FEFEFE"/>
                </a:solidFill>
                <a:latin typeface="Century Gothic 2"/>
                <a:ea typeface="Century Gothic 2"/>
                <a:cs typeface="Century Gothic 2"/>
              </a:rPr>
              <a:t>Empathy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972770" y="8143378"/>
            <a:ext cx="4567781" cy="558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29"/>
              </a:lnSpc>
            </a:pPr>
            <a:r>
              <a:rPr lang="en-US" sz="3400">
                <a:solidFill>
                  <a:srgbClr val="FEFEFE"/>
                </a:solidFill>
                <a:latin typeface="Century Gothic 2"/>
                <a:ea typeface="Century Gothic 2"/>
                <a:cs typeface="Century Gothic 2"/>
              </a:rPr>
              <a:t>Problem Solving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465106" y="8052787"/>
            <a:ext cx="1900833" cy="588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9"/>
              </a:lnSpc>
            </a:pPr>
            <a:r>
              <a:rPr lang="en-US" sz="3449">
                <a:solidFill>
                  <a:srgbClr val="FEFEFE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Initiative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564148" y="5885240"/>
            <a:ext cx="2471400" cy="558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29"/>
              </a:lnSpc>
            </a:pPr>
            <a:r>
              <a:rPr lang="en-US" sz="3449">
                <a:solidFill>
                  <a:srgbClr val="FEFEFE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Teamwork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458517" y="3498242"/>
            <a:ext cx="4541156" cy="1173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29"/>
              </a:lnSpc>
            </a:pPr>
            <a:r>
              <a:rPr lang="en-US" sz="3449">
                <a:solidFill>
                  <a:srgbClr val="FEFEFE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Emotion Management</a:t>
            </a:r>
          </a:p>
        </p:txBody>
      </p:sp>
      <p:sp>
        <p:nvSpPr>
          <p:cNvPr id="40" name="Freeform 40"/>
          <p:cNvSpPr/>
          <p:nvPr/>
        </p:nvSpPr>
        <p:spPr>
          <a:xfrm>
            <a:off x="152888" y="145797"/>
            <a:ext cx="1677680" cy="2259713"/>
          </a:xfrm>
          <a:custGeom>
            <a:avLst/>
            <a:gdLst/>
            <a:ahLst/>
            <a:cxnLst/>
            <a:rect l="l" t="t" r="r" b="b"/>
            <a:pathLst>
              <a:path w="4589094" h="6572920">
                <a:moveTo>
                  <a:pt x="0" y="0"/>
                </a:moveTo>
                <a:lnTo>
                  <a:pt x="4589094" y="0"/>
                </a:lnTo>
                <a:lnTo>
                  <a:pt x="4589094" y="6572919"/>
                </a:lnTo>
                <a:lnTo>
                  <a:pt x="0" y="65729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1896" t="-20701" r="-6742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TextBox 41"/>
          <p:cNvSpPr txBox="1"/>
          <p:nvPr/>
        </p:nvSpPr>
        <p:spPr>
          <a:xfrm>
            <a:off x="1981417" y="406937"/>
            <a:ext cx="16224450" cy="1032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889"/>
              </a:lnSpc>
            </a:pPr>
            <a:r>
              <a:rPr lang="en-US" sz="6300">
                <a:solidFill>
                  <a:srgbClr val="F7941E"/>
                </a:solidFill>
                <a:latin typeface="Century Gothic 2"/>
                <a:ea typeface="Century Gothic 2"/>
                <a:cs typeface="Century Gothic 2"/>
              </a:rPr>
              <a:t>Skills Match Up Relay!</a:t>
            </a:r>
            <a:endParaRPr lang="en-US" sz="6349">
              <a:solidFill>
                <a:srgbClr val="F7941E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sp>
        <p:nvSpPr>
          <p:cNvPr id="42" name="Freeform 42"/>
          <p:cNvSpPr/>
          <p:nvPr/>
        </p:nvSpPr>
        <p:spPr>
          <a:xfrm>
            <a:off x="14337210" y="410973"/>
            <a:ext cx="3553432" cy="513767"/>
          </a:xfrm>
          <a:custGeom>
            <a:avLst/>
            <a:gdLst/>
            <a:ahLst/>
            <a:cxnLst/>
            <a:rect l="l" t="t" r="r" b="b"/>
            <a:pathLst>
              <a:path w="3553432" h="513767">
                <a:moveTo>
                  <a:pt x="0" y="0"/>
                </a:moveTo>
                <a:lnTo>
                  <a:pt x="3553432" y="0"/>
                </a:lnTo>
                <a:lnTo>
                  <a:pt x="3553432" y="513767"/>
                </a:lnTo>
                <a:lnTo>
                  <a:pt x="0" y="5137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92802"/>
            <a:ext cx="18408907" cy="12272604"/>
          </a:xfrm>
          <a:custGeom>
            <a:avLst/>
            <a:gdLst/>
            <a:ahLst/>
            <a:cxnLst/>
            <a:rect l="l" t="t" r="r" b="b"/>
            <a:pathLst>
              <a:path w="18408907" h="12272604">
                <a:moveTo>
                  <a:pt x="0" y="0"/>
                </a:moveTo>
                <a:lnTo>
                  <a:pt x="18408907" y="0"/>
                </a:lnTo>
                <a:lnTo>
                  <a:pt x="18408907" y="12272604"/>
                </a:lnTo>
                <a:lnTo>
                  <a:pt x="0" y="12272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EFEFE">
                <a:alpha val="86667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19589" y="9691918"/>
            <a:ext cx="22940179" cy="3086100"/>
            <a:chOff x="0" y="0"/>
            <a:chExt cx="6041858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41858" cy="812800"/>
            </a:xfrm>
            <a:custGeom>
              <a:avLst/>
              <a:gdLst/>
              <a:ahLst/>
              <a:cxnLst/>
              <a:rect l="l" t="t" r="r" b="b"/>
              <a:pathLst>
                <a:path w="6041858" h="812800">
                  <a:moveTo>
                    <a:pt x="0" y="0"/>
                  </a:moveTo>
                  <a:lnTo>
                    <a:pt x="6041858" y="0"/>
                  </a:lnTo>
                  <a:lnTo>
                    <a:pt x="60418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604185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337210" y="410973"/>
            <a:ext cx="3553432" cy="513767"/>
          </a:xfrm>
          <a:custGeom>
            <a:avLst/>
            <a:gdLst/>
            <a:ahLst/>
            <a:cxnLst/>
            <a:rect l="l" t="t" r="r" b="b"/>
            <a:pathLst>
              <a:path w="3553432" h="513767">
                <a:moveTo>
                  <a:pt x="0" y="0"/>
                </a:moveTo>
                <a:lnTo>
                  <a:pt x="3553432" y="0"/>
                </a:lnTo>
                <a:lnTo>
                  <a:pt x="3553432" y="513767"/>
                </a:lnTo>
                <a:lnTo>
                  <a:pt x="0" y="513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0" name="Group 10"/>
          <p:cNvGrpSpPr/>
          <p:nvPr/>
        </p:nvGrpSpPr>
        <p:grpSpPr>
          <a:xfrm>
            <a:off x="2180074" y="7094418"/>
            <a:ext cx="3486488" cy="2263880"/>
            <a:chOff x="0" y="0"/>
            <a:chExt cx="827989" cy="53763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1785" y="88464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>
                  <a:solidFill>
                    <a:srgbClr val="000000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What job might you do next?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52153" y="471635"/>
            <a:ext cx="11372092" cy="1086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89"/>
              </a:lnSpc>
            </a:pPr>
            <a:r>
              <a:rPr lang="en-US" sz="6349">
                <a:solidFill>
                  <a:srgbClr val="F7941E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Q&amp;A &amp; Reflection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70927" y="1732704"/>
            <a:ext cx="6739783" cy="4422982"/>
            <a:chOff x="0" y="0"/>
            <a:chExt cx="812800" cy="533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>
                  <a:solidFill>
                    <a:srgbClr val="000000"/>
                  </a:solidFill>
                  <a:latin typeface="Century Gothic 2"/>
                  <a:ea typeface="Century Gothic 2"/>
                  <a:cs typeface="Century Gothic 2"/>
                  <a:sym typeface="Century Gothic 2"/>
                </a:rPr>
                <a:t>Reflection Prompt: </a:t>
              </a:r>
            </a:p>
            <a:p>
              <a:pPr algn="ctr">
                <a:lnSpc>
                  <a:spcPts val="3359"/>
                </a:lnSpc>
              </a:pPr>
              <a:endParaRPr lang="en-US" sz="2350">
                <a:solidFill>
                  <a:srgbClr val="000000"/>
                </a:solidFill>
                <a:latin typeface="Century Gothic 2"/>
                <a:ea typeface="Century Gothic 1"/>
                <a:cs typeface="Century Gothic 1"/>
                <a:sym typeface="Century Gothic 1"/>
              </a:endParaRPr>
            </a:p>
            <a:p>
              <a:pPr algn="ctr">
                <a:lnSpc>
                  <a:spcPts val="3359"/>
                </a:lnSpc>
              </a:pPr>
              <a:r>
                <a:rPr lang="en-US" sz="2350">
                  <a:solidFill>
                    <a:srgbClr val="000000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Write on a piece of paper why you think you’d be great at my job! Then your Speaker will help you to share some ideas.</a:t>
              </a:r>
              <a:endParaRPr lang="en-US" sz="2350">
                <a:solidFill>
                  <a:srgbClr val="000000"/>
                </a:solidFill>
                <a:latin typeface="Century Gothic 1"/>
                <a:ea typeface="Century Gothic 1"/>
                <a:cs typeface="Century Gothic 1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803265" y="2250883"/>
            <a:ext cx="4481365" cy="2909885"/>
            <a:chOff x="0" y="0"/>
            <a:chExt cx="827989" cy="5376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5694" y="100642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50">
                  <a:solidFill>
                    <a:srgbClr val="000000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What does your average day look like?</a:t>
              </a:r>
              <a:endParaRPr lang="en-US" sz="2350">
                <a:solidFill>
                  <a:srgbClr val="000000"/>
                </a:solidFill>
                <a:latin typeface="Century Gothic 1"/>
                <a:ea typeface="Century Gothic 1"/>
                <a:cs typeface="Century Gothic 1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438199" y="5833155"/>
            <a:ext cx="5151377" cy="3344943"/>
            <a:chOff x="0" y="0"/>
            <a:chExt cx="827989" cy="53763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36889" y="59398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>
                  <a:solidFill>
                    <a:srgbClr val="000000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What is the most challenging thing about your job, and how do you overcome it?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202422" y="2250883"/>
            <a:ext cx="5151377" cy="3344943"/>
            <a:chOff x="0" y="0"/>
            <a:chExt cx="827989" cy="53763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2301" y="82561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50">
                  <a:solidFill>
                    <a:srgbClr val="000000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What’s one piece of advice/tip you wish you’d been told when you were younger?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441125" y="6274554"/>
            <a:ext cx="4210217" cy="2733820"/>
            <a:chOff x="0" y="0"/>
            <a:chExt cx="827989" cy="53763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65495" y="106438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399">
                  <a:solidFill>
                    <a:srgbClr val="000000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Where can I find more information about this career?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525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18287996" cy="10287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0000">
              <a:alpha val="62745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0" y="-108496"/>
            <a:ext cx="18288000" cy="1039549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6" name="Group 6"/>
          <p:cNvGrpSpPr/>
          <p:nvPr/>
        </p:nvGrpSpPr>
        <p:grpSpPr>
          <a:xfrm>
            <a:off x="-219589" y="9691918"/>
            <a:ext cx="22940179" cy="3086100"/>
            <a:chOff x="0" y="0"/>
            <a:chExt cx="6041858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41858" cy="812800"/>
            </a:xfrm>
            <a:custGeom>
              <a:avLst/>
              <a:gdLst/>
              <a:ahLst/>
              <a:cxnLst/>
              <a:rect l="l" t="t" r="r" b="b"/>
              <a:pathLst>
                <a:path w="6041858" h="812800">
                  <a:moveTo>
                    <a:pt x="0" y="0"/>
                  </a:moveTo>
                  <a:lnTo>
                    <a:pt x="6041858" y="0"/>
                  </a:lnTo>
                  <a:lnTo>
                    <a:pt x="60418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604185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465363" y="4431177"/>
            <a:ext cx="5307891" cy="1957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2801" lvl="1" indent="-301401" algn="l">
              <a:lnSpc>
                <a:spcPts val="3908"/>
              </a:lnSpc>
              <a:buFont typeface="Arial"/>
              <a:buChar char="•"/>
            </a:pPr>
            <a:r>
              <a:rPr lang="en-US" sz="2792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1 </a:t>
            </a:r>
          </a:p>
          <a:p>
            <a:pPr marL="602801" lvl="1" indent="-301401" algn="l">
              <a:lnSpc>
                <a:spcPts val="3908"/>
              </a:lnSpc>
              <a:buFont typeface="Arial"/>
              <a:buChar char="•"/>
            </a:pPr>
            <a:r>
              <a:rPr lang="en-US" sz="2792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2</a:t>
            </a:r>
          </a:p>
          <a:p>
            <a:pPr marL="602801" lvl="1" indent="-301401" algn="l">
              <a:lnSpc>
                <a:spcPts val="3908"/>
              </a:lnSpc>
              <a:buFont typeface="Arial"/>
              <a:buChar char="•"/>
            </a:pPr>
            <a:r>
              <a:rPr lang="en-US" sz="2792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3</a:t>
            </a:r>
          </a:p>
          <a:p>
            <a:pPr algn="l">
              <a:lnSpc>
                <a:spcPts val="3908"/>
              </a:lnSpc>
            </a:pPr>
            <a:endParaRPr lang="en-US" sz="2792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4337210" y="410973"/>
            <a:ext cx="3553432" cy="513767"/>
          </a:xfrm>
          <a:custGeom>
            <a:avLst/>
            <a:gdLst/>
            <a:ahLst/>
            <a:cxnLst/>
            <a:rect l="l" t="t" r="r" b="b"/>
            <a:pathLst>
              <a:path w="3553432" h="513767">
                <a:moveTo>
                  <a:pt x="0" y="0"/>
                </a:moveTo>
                <a:lnTo>
                  <a:pt x="3553432" y="0"/>
                </a:lnTo>
                <a:lnTo>
                  <a:pt x="3553432" y="513767"/>
                </a:lnTo>
                <a:lnTo>
                  <a:pt x="0" y="513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EEE65D-BB9D-83FB-3FE8-99CA660EB3C3}"/>
              </a:ext>
            </a:extLst>
          </p:cNvPr>
          <p:cNvGrpSpPr/>
          <p:nvPr/>
        </p:nvGrpSpPr>
        <p:grpSpPr>
          <a:xfrm>
            <a:off x="3470032" y="409905"/>
            <a:ext cx="10863439" cy="8568770"/>
            <a:chOff x="4595447" y="339567"/>
            <a:chExt cx="10863439" cy="8568770"/>
          </a:xfrm>
        </p:grpSpPr>
        <p:sp>
          <p:nvSpPr>
            <p:cNvPr id="13" name="Freeform 13"/>
            <p:cNvSpPr/>
            <p:nvPr/>
          </p:nvSpPr>
          <p:spPr>
            <a:xfrm>
              <a:off x="4595447" y="1054644"/>
              <a:ext cx="10863439" cy="7853693"/>
            </a:xfrm>
            <a:custGeom>
              <a:avLst/>
              <a:gdLst/>
              <a:ahLst/>
              <a:cxnLst/>
              <a:rect l="l" t="t" r="r" b="b"/>
              <a:pathLst>
                <a:path w="6974658" h="6974658">
                  <a:moveTo>
                    <a:pt x="0" y="0"/>
                  </a:moveTo>
                  <a:lnTo>
                    <a:pt x="6974658" y="0"/>
                  </a:lnTo>
                  <a:lnTo>
                    <a:pt x="6974658" y="6974658"/>
                  </a:lnTo>
                  <a:lnTo>
                    <a:pt x="0" y="6974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220523" y="339567"/>
              <a:ext cx="7613288" cy="2545602"/>
            </a:xfrm>
            <a:custGeom>
              <a:avLst/>
              <a:gdLst/>
              <a:ahLst/>
              <a:cxnLst/>
              <a:rect l="l" t="t" r="r" b="b"/>
              <a:pathLst>
                <a:path w="4887962" h="2260682">
                  <a:moveTo>
                    <a:pt x="0" y="0"/>
                  </a:moveTo>
                  <a:lnTo>
                    <a:pt x="4887962" y="0"/>
                  </a:lnTo>
                  <a:lnTo>
                    <a:pt x="4887962" y="2260682"/>
                  </a:lnTo>
                  <a:lnTo>
                    <a:pt x="0" y="2260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547169" y="938804"/>
              <a:ext cx="6959996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88"/>
                </a:lnSpc>
              </a:pPr>
              <a:r>
                <a:rPr lang="en-US" sz="4000">
                  <a:solidFill>
                    <a:srgbClr val="FEFEFE"/>
                  </a:solidFill>
                  <a:latin typeface="Century Gothic 2"/>
                  <a:ea typeface="Century Gothic 2"/>
                  <a:cs typeface="Century Gothic 2"/>
                </a:rPr>
                <a:t>Section 1: Guess my job and my Journey</a:t>
              </a:r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01975" y="3258214"/>
            <a:ext cx="8995126" cy="5465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1625" lvl="1">
              <a:lnSpc>
                <a:spcPts val="3908"/>
              </a:lnSpc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Century Gothic 2"/>
                <a:ea typeface="Century Gothic 2"/>
                <a:cs typeface="Century Gothic 2"/>
              </a:rPr>
              <a:t>Select </a:t>
            </a:r>
            <a:r>
              <a:rPr lang="en-US" sz="3200" u="sng">
                <a:solidFill>
                  <a:schemeClr val="tx1">
                    <a:lumMod val="65000"/>
                    <a:lumOff val="35000"/>
                  </a:schemeClr>
                </a:solidFill>
                <a:latin typeface="Century Gothic 2"/>
                <a:ea typeface="Century Gothic 2"/>
                <a:cs typeface="Century Gothic 2"/>
              </a:rPr>
              <a:t>one </a:t>
            </a: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Century Gothic 2"/>
                <a:ea typeface="Century Gothic 2"/>
                <a:cs typeface="Century Gothic 2"/>
              </a:rPr>
              <a:t>of the activities below. Take into consideration the Year group guidance, as well as any information you had on the group reactivity levels.</a:t>
            </a:r>
          </a:p>
          <a:p>
            <a:pPr marL="301625" lvl="1" algn="l">
              <a:lnSpc>
                <a:spcPts val="3908"/>
              </a:lnSpc>
            </a:pPr>
            <a:endParaRPr lang="en-US" sz="3200">
              <a:solidFill>
                <a:schemeClr val="tx1">
                  <a:lumMod val="65000"/>
                  <a:lumOff val="35000"/>
                </a:schemeClr>
              </a:solidFill>
              <a:latin typeface="Century Gothic 2"/>
              <a:ea typeface="Century Gothic 2"/>
              <a:cs typeface="Century Gothic 2"/>
            </a:endParaRPr>
          </a:p>
          <a:p>
            <a:pPr marL="301625" lvl="1">
              <a:lnSpc>
                <a:spcPts val="3908"/>
              </a:lnSpc>
            </a:pPr>
            <a:endParaRPr lang="en-US" sz="3200">
              <a:solidFill>
                <a:schemeClr val="tx1">
                  <a:lumMod val="65000"/>
                  <a:lumOff val="35000"/>
                </a:schemeClr>
              </a:solidFill>
              <a:latin typeface="Century Gothic 2"/>
              <a:ea typeface="Century Gothic 2"/>
              <a:cs typeface="Century Gothic 2"/>
            </a:endParaRPr>
          </a:p>
          <a:p>
            <a:pPr marL="301625" lvl="1">
              <a:lnSpc>
                <a:spcPts val="3908"/>
              </a:lnSpc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Century Gothic 2"/>
                <a:ea typeface="Century Gothic 2"/>
                <a:cs typeface="Century Gothic 2"/>
              </a:rPr>
              <a:t>Remember: Refer to the Briefing Doc when prepping, and if you have any questions or need guidance, get in touch with our team at susanna.allegretti@reachoutuk.org</a:t>
            </a:r>
          </a:p>
          <a:p>
            <a:pPr>
              <a:lnSpc>
                <a:spcPts val="3908"/>
              </a:lnSpc>
            </a:pPr>
            <a:endParaRPr lang="en-US" sz="3200">
              <a:solidFill>
                <a:schemeClr val="tx1">
                  <a:lumMod val="65000"/>
                  <a:lumOff val="35000"/>
                </a:schemeClr>
              </a:solidFill>
              <a:latin typeface="Century Gothic 2"/>
              <a:ea typeface="Century Gothic 2"/>
              <a:cs typeface="Century Gothic 2"/>
            </a:endParaRPr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FBD00BE7-A30A-B10D-C9AC-38CD13AA88E2}"/>
              </a:ext>
            </a:extLst>
          </p:cNvPr>
          <p:cNvSpPr/>
          <p:nvPr/>
        </p:nvSpPr>
        <p:spPr>
          <a:xfrm>
            <a:off x="13739609" y="4196244"/>
            <a:ext cx="4574496" cy="409971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ea typeface="Calibri"/>
                <a:cs typeface="Calibri"/>
              </a:rPr>
              <a:t>Delete me </a:t>
            </a:r>
          </a:p>
          <a:p>
            <a:pPr algn="ctr"/>
            <a:r>
              <a:rPr lang="en-US" sz="3600">
                <a:ea typeface="Calibri"/>
                <a:cs typeface="Calibri"/>
              </a:rPr>
              <a:t>Before</a:t>
            </a:r>
          </a:p>
          <a:p>
            <a:pPr algn="ctr"/>
            <a:r>
              <a:rPr lang="en-US" sz="3600">
                <a:ea typeface="Calibri"/>
                <a:cs typeface="Calibri"/>
              </a:rPr>
              <a:t>presenting</a:t>
            </a:r>
            <a:endParaRPr lang="en-US" sz="3200">
              <a:ea typeface="Calibri"/>
              <a:cs typeface="Calibri"/>
            </a:endParaRPr>
          </a:p>
        </p:txBody>
      </p:sp>
      <p:pic>
        <p:nvPicPr>
          <p:cNvPr id="3" name="Graphic 2" descr="Stopwatch 75% with solid fill">
            <a:extLst>
              <a:ext uri="{FF2B5EF4-FFF2-40B4-BE49-F238E27FC236}">
                <a16:creationId xmlns:a16="http://schemas.microsoft.com/office/drawing/2014/main" id="{36FDA555-FB09-DB13-FBBD-40E75E332D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97354" y="1538655"/>
            <a:ext cx="1354015" cy="1266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3FBAED-C27F-66EA-5384-FB21C31F3EE5}"/>
              </a:ext>
            </a:extLst>
          </p:cNvPr>
          <p:cNvSpPr txBox="1"/>
          <p:nvPr/>
        </p:nvSpPr>
        <p:spPr>
          <a:xfrm>
            <a:off x="15351769" y="1843742"/>
            <a:ext cx="237331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a typeface="Calibri"/>
                <a:cs typeface="Calibri"/>
              </a:rPr>
              <a:t>5-10 minutes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44908"/>
            <a:ext cx="18288000" cy="12435840"/>
          </a:xfrm>
          <a:custGeom>
            <a:avLst/>
            <a:gdLst/>
            <a:ahLst/>
            <a:cxnLst/>
            <a:rect l="l" t="t" r="r" b="b"/>
            <a:pathLst>
              <a:path w="18288000" h="12435840">
                <a:moveTo>
                  <a:pt x="0" y="0"/>
                </a:moveTo>
                <a:lnTo>
                  <a:pt x="18288000" y="0"/>
                </a:lnTo>
                <a:lnTo>
                  <a:pt x="18288000" y="12435840"/>
                </a:lnTo>
                <a:lnTo>
                  <a:pt x="0" y="12435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-108496"/>
            <a:ext cx="18288000" cy="10395496"/>
            <a:chOff x="0" y="-28575"/>
            <a:chExt cx="4816593" cy="27379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219589" y="9691918"/>
            <a:ext cx="22940179" cy="3086100"/>
            <a:chOff x="0" y="0"/>
            <a:chExt cx="6041858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041858" cy="812800"/>
            </a:xfrm>
            <a:custGeom>
              <a:avLst/>
              <a:gdLst/>
              <a:ahLst/>
              <a:cxnLst/>
              <a:rect l="l" t="t" r="r" b="b"/>
              <a:pathLst>
                <a:path w="6041858" h="812800">
                  <a:moveTo>
                    <a:pt x="0" y="0"/>
                  </a:moveTo>
                  <a:lnTo>
                    <a:pt x="6041858" y="0"/>
                  </a:lnTo>
                  <a:lnTo>
                    <a:pt x="60418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604185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4337210" y="410973"/>
            <a:ext cx="3553432" cy="513767"/>
          </a:xfrm>
          <a:custGeom>
            <a:avLst/>
            <a:gdLst/>
            <a:ahLst/>
            <a:cxnLst/>
            <a:rect l="l" t="t" r="r" b="b"/>
            <a:pathLst>
              <a:path w="3553432" h="513767">
                <a:moveTo>
                  <a:pt x="0" y="0"/>
                </a:moveTo>
                <a:lnTo>
                  <a:pt x="3553432" y="0"/>
                </a:lnTo>
                <a:lnTo>
                  <a:pt x="3553432" y="513767"/>
                </a:lnTo>
                <a:lnTo>
                  <a:pt x="0" y="513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752153" y="471635"/>
            <a:ext cx="12321818" cy="1033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9"/>
              </a:lnSpc>
            </a:pPr>
            <a:r>
              <a:rPr lang="en-US" sz="6300">
                <a:solidFill>
                  <a:srgbClr val="F7941E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Guess the job in emojis!</a:t>
            </a:r>
            <a:endParaRPr lang="en-US" sz="6349">
              <a:solidFill>
                <a:srgbClr val="F7941E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886201" y="4161960"/>
            <a:ext cx="4082839" cy="3521138"/>
            <a:chOff x="0" y="0"/>
            <a:chExt cx="1147402" cy="989547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47402" cy="989547"/>
            </a:xfrm>
            <a:custGeom>
              <a:avLst/>
              <a:gdLst/>
              <a:ahLst/>
              <a:cxnLst/>
              <a:rect l="l" t="t" r="r" b="b"/>
              <a:pathLst>
                <a:path w="1147402" h="989547">
                  <a:moveTo>
                    <a:pt x="0" y="0"/>
                  </a:moveTo>
                  <a:lnTo>
                    <a:pt x="1147402" y="0"/>
                  </a:lnTo>
                  <a:lnTo>
                    <a:pt x="1147402" y="989547"/>
                  </a:lnTo>
                  <a:lnTo>
                    <a:pt x="0" y="989547"/>
                  </a:lnTo>
                  <a:close/>
                </a:path>
              </a:pathLst>
            </a:custGeom>
            <a:grpFill/>
            <a:ln w="38100" cap="sq">
              <a:solidFill>
                <a:srgbClr val="000000"/>
              </a:solidFill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01600" prst="riblet"/>
              <a:bevelB w="101600" prst="riblet"/>
            </a:sp3d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147402" cy="1018122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01600" prst="riblet"/>
              <a:bevelB w="101600" prst="riblet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434034" y="4161960"/>
            <a:ext cx="4082839" cy="3521138"/>
            <a:chOff x="0" y="0"/>
            <a:chExt cx="1147402" cy="989547"/>
          </a:xfrm>
          <a:solidFill>
            <a:schemeClr val="bg1"/>
          </a:solidFill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47402" cy="989547"/>
            </a:xfrm>
            <a:custGeom>
              <a:avLst/>
              <a:gdLst/>
              <a:ahLst/>
              <a:cxnLst/>
              <a:rect l="l" t="t" r="r" b="b"/>
              <a:pathLst>
                <a:path w="1147402" h="989547">
                  <a:moveTo>
                    <a:pt x="0" y="0"/>
                  </a:moveTo>
                  <a:lnTo>
                    <a:pt x="1147402" y="0"/>
                  </a:lnTo>
                  <a:lnTo>
                    <a:pt x="1147402" y="989547"/>
                  </a:lnTo>
                  <a:lnTo>
                    <a:pt x="0" y="989547"/>
                  </a:lnTo>
                  <a:close/>
                </a:path>
              </a:pathLst>
            </a:custGeom>
            <a:grpFill/>
            <a:ln w="38100" cap="sq">
              <a:solidFill>
                <a:srgbClr val="000000"/>
              </a:solidFill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1147402" cy="1018122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984561" y="4161960"/>
            <a:ext cx="4082839" cy="3521138"/>
            <a:chOff x="0" y="0"/>
            <a:chExt cx="1147402" cy="989547"/>
          </a:xfrm>
          <a:solidFill>
            <a:schemeClr val="bg1"/>
          </a:solidFill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47402" cy="989547"/>
            </a:xfrm>
            <a:custGeom>
              <a:avLst/>
              <a:gdLst/>
              <a:ahLst/>
              <a:cxnLst/>
              <a:rect l="l" t="t" r="r" b="b"/>
              <a:pathLst>
                <a:path w="1147402" h="989547">
                  <a:moveTo>
                    <a:pt x="0" y="0"/>
                  </a:moveTo>
                  <a:lnTo>
                    <a:pt x="1147402" y="0"/>
                  </a:lnTo>
                  <a:lnTo>
                    <a:pt x="1147402" y="989547"/>
                  </a:lnTo>
                  <a:lnTo>
                    <a:pt x="0" y="989547"/>
                  </a:lnTo>
                  <a:close/>
                </a:path>
              </a:pathLst>
            </a:custGeom>
            <a:grpFill/>
            <a:ln w="38100" cap="sq">
              <a:solidFill>
                <a:srgbClr val="000000"/>
              </a:solidFill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147402" cy="1018122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937134C-D0DB-0EDC-BB22-446F526ACA45}"/>
              </a:ext>
            </a:extLst>
          </p:cNvPr>
          <p:cNvSpPr/>
          <p:nvPr/>
        </p:nvSpPr>
        <p:spPr>
          <a:xfrm>
            <a:off x="2048975" y="2557701"/>
            <a:ext cx="3940020" cy="124957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</a:rPr>
              <a:t>Clue 1</a:t>
            </a:r>
            <a:endParaRPr lang="en-GB" sz="6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8F9CC4A-6BF1-D685-DF0B-7CC5E8DA441D}"/>
              </a:ext>
            </a:extLst>
          </p:cNvPr>
          <p:cNvSpPr/>
          <p:nvPr/>
        </p:nvSpPr>
        <p:spPr>
          <a:xfrm>
            <a:off x="10961913" y="2517289"/>
            <a:ext cx="3940020" cy="124957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</a:rPr>
              <a:t>Clue 3</a:t>
            </a:r>
            <a:endParaRPr lang="en-GB" sz="6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F574B49-15A3-4A72-50B5-F11EC8B5A1C0}"/>
              </a:ext>
            </a:extLst>
          </p:cNvPr>
          <p:cNvSpPr/>
          <p:nvPr/>
        </p:nvSpPr>
        <p:spPr>
          <a:xfrm>
            <a:off x="6434034" y="2517289"/>
            <a:ext cx="3940020" cy="124957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/>
              </a:rPr>
              <a:t>Clue 2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5AC485E-FB77-FD56-B62D-16A8921C6A6F}"/>
              </a:ext>
            </a:extLst>
          </p:cNvPr>
          <p:cNvSpPr/>
          <p:nvPr/>
        </p:nvSpPr>
        <p:spPr>
          <a:xfrm>
            <a:off x="15837148" y="2666442"/>
            <a:ext cx="2308110" cy="5747649"/>
          </a:xfrm>
          <a:prstGeom prst="wedgeRoundRectCallo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ea typeface="Calibri"/>
                <a:cs typeface="Calibri"/>
              </a:rPr>
              <a:t>I will work better for a primary group </a:t>
            </a:r>
            <a:r>
              <a:rPr lang="en-US" sz="2800" b="1">
                <a:ea typeface="Calibri"/>
                <a:cs typeface="Calibri"/>
              </a:rPr>
              <a:t>(Y5/6)</a:t>
            </a:r>
            <a:r>
              <a:rPr lang="en-US" sz="2800">
                <a:ea typeface="Calibri"/>
                <a:cs typeface="Calibri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40466B-9FC6-FB19-0138-953E504E4A70}"/>
              </a:ext>
            </a:extLst>
          </p:cNvPr>
          <p:cNvSpPr txBox="1"/>
          <p:nvPr/>
        </p:nvSpPr>
        <p:spPr>
          <a:xfrm>
            <a:off x="2109054" y="8346470"/>
            <a:ext cx="12923568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solidFill>
                  <a:srgbClr val="FFFFFF"/>
                </a:solidFill>
                <a:latin typeface="Segoe UI"/>
                <a:ea typeface="Calibri"/>
                <a:cs typeface="Segoe UI"/>
              </a:rPr>
              <a:t>🎉</a:t>
            </a:r>
            <a:endParaRPr lang="en-US"/>
          </a:p>
          <a:p>
            <a:pPr algn="ctr"/>
            <a:r>
              <a:rPr lang="en-US" sz="4400" b="1">
                <a:solidFill>
                  <a:srgbClr val="FFFFFF"/>
                </a:solidFill>
                <a:latin typeface="Century Gothic 1"/>
                <a:ea typeface="Calibri"/>
                <a:cs typeface="Calibri"/>
              </a:rPr>
              <a:t>I am... an Investment Banker! </a:t>
            </a:r>
            <a:endParaRPr lang="en-US"/>
          </a:p>
        </p:txBody>
      </p:sp>
      <p:pic>
        <p:nvPicPr>
          <p:cNvPr id="15" name="Graphic 14" descr="Streamers outline">
            <a:extLst>
              <a:ext uri="{FF2B5EF4-FFF2-40B4-BE49-F238E27FC236}">
                <a16:creationId xmlns:a16="http://schemas.microsoft.com/office/drawing/2014/main" id="{8F2BDC51-40E7-D6A2-E9A3-DE57ED77FF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35345" y="8409709"/>
            <a:ext cx="914400" cy="914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A5F0B6-162F-E219-148B-1FFE1EC137FF}"/>
              </a:ext>
            </a:extLst>
          </p:cNvPr>
          <p:cNvSpPr txBox="1"/>
          <p:nvPr/>
        </p:nvSpPr>
        <p:spPr>
          <a:xfrm>
            <a:off x="2998209" y="5089380"/>
            <a:ext cx="204787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9600">
                <a:latin typeface="Calibri"/>
                <a:ea typeface="Calibri"/>
                <a:cs typeface="Calibri"/>
              </a:rPr>
              <a:t>🏦</a:t>
            </a:r>
            <a:endParaRPr lang="en-US" sz="96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52C106-736C-4196-AD71-DF7C2290ACC4}"/>
              </a:ext>
            </a:extLst>
          </p:cNvPr>
          <p:cNvSpPr txBox="1"/>
          <p:nvPr/>
        </p:nvSpPr>
        <p:spPr>
          <a:xfrm>
            <a:off x="11899754" y="5089379"/>
            <a:ext cx="204787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9600">
                <a:latin typeface="Calibri"/>
                <a:ea typeface="Calibri"/>
                <a:cs typeface="Calibri"/>
              </a:rPr>
              <a:t>📈</a:t>
            </a:r>
            <a:endParaRPr lang="en-US" sz="96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A87D93-618F-9E4C-6C22-0A31FC8B7E31}"/>
              </a:ext>
            </a:extLst>
          </p:cNvPr>
          <p:cNvSpPr txBox="1"/>
          <p:nvPr/>
        </p:nvSpPr>
        <p:spPr>
          <a:xfrm>
            <a:off x="7552890" y="5089379"/>
            <a:ext cx="204787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9600">
                <a:latin typeface="Calibri"/>
                <a:ea typeface="Calibri"/>
                <a:cs typeface="Calibri"/>
              </a:rPr>
              <a:t>💰</a:t>
            </a:r>
            <a:endParaRPr lang="en-US" sz="9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8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F43E0-3DD5-0918-2164-5F063898E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261F083-D5C7-7CF1-11F6-1AFFBE05A3D5}"/>
              </a:ext>
            </a:extLst>
          </p:cNvPr>
          <p:cNvSpPr/>
          <p:nvPr/>
        </p:nvSpPr>
        <p:spPr>
          <a:xfrm>
            <a:off x="0" y="-1944908"/>
            <a:ext cx="18288000" cy="12435840"/>
          </a:xfrm>
          <a:custGeom>
            <a:avLst/>
            <a:gdLst/>
            <a:ahLst/>
            <a:cxnLst/>
            <a:rect l="l" t="t" r="r" b="b"/>
            <a:pathLst>
              <a:path w="18288000" h="12435840">
                <a:moveTo>
                  <a:pt x="0" y="0"/>
                </a:moveTo>
                <a:lnTo>
                  <a:pt x="18288000" y="0"/>
                </a:lnTo>
                <a:lnTo>
                  <a:pt x="18288000" y="12435840"/>
                </a:lnTo>
                <a:lnTo>
                  <a:pt x="0" y="12435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38D95EE-2126-4EFF-559C-1CB1ECD3B7A1}"/>
              </a:ext>
            </a:extLst>
          </p:cNvPr>
          <p:cNvGrpSpPr/>
          <p:nvPr/>
        </p:nvGrpSpPr>
        <p:grpSpPr>
          <a:xfrm>
            <a:off x="-8299937" y="-530527"/>
            <a:ext cx="26587933" cy="10501003"/>
            <a:chOff x="0" y="-28575"/>
            <a:chExt cx="7002584" cy="273790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5B54065-75D6-FADA-5405-3013693C7DD3}"/>
                </a:ext>
              </a:extLst>
            </p:cNvPr>
            <p:cNvSpPr/>
            <p:nvPr/>
          </p:nvSpPr>
          <p:spPr>
            <a:xfrm>
              <a:off x="2185992" y="-27788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6DF5051-FCFB-AE4F-0887-39CE924F5219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CFC4264-9819-2BC0-115F-B64B5E2D7FB0}"/>
              </a:ext>
            </a:extLst>
          </p:cNvPr>
          <p:cNvSpPr/>
          <p:nvPr/>
        </p:nvSpPr>
        <p:spPr>
          <a:xfrm>
            <a:off x="15837148" y="2666442"/>
            <a:ext cx="2308110" cy="5747649"/>
          </a:xfrm>
          <a:prstGeom prst="wedgeRoundRectCallo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ea typeface="Calibri"/>
                <a:cs typeface="Calibri"/>
              </a:rPr>
              <a:t>I will work better for a secondary primary group</a:t>
            </a:r>
            <a:r>
              <a:rPr lang="en-US" sz="2800" b="1">
                <a:ea typeface="Calibri"/>
                <a:cs typeface="Calibri"/>
              </a:rPr>
              <a:t> (Y 7-8)</a:t>
            </a:r>
            <a:r>
              <a:rPr lang="en-US" sz="2800">
                <a:ea typeface="Calibri"/>
                <a:cs typeface="Calibri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4462C0-22A0-64BA-263C-D09CE46568B7}"/>
              </a:ext>
            </a:extLst>
          </p:cNvPr>
          <p:cNvSpPr txBox="1"/>
          <p:nvPr/>
        </p:nvSpPr>
        <p:spPr>
          <a:xfrm>
            <a:off x="2109054" y="8346470"/>
            <a:ext cx="12923568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solidFill>
                  <a:srgbClr val="FFFFFF"/>
                </a:solidFill>
                <a:latin typeface="Segoe UI"/>
                <a:ea typeface="Calibri"/>
                <a:cs typeface="Segoe UI"/>
              </a:rPr>
              <a:t>🎉</a:t>
            </a:r>
            <a:endParaRPr lang="en-US"/>
          </a:p>
          <a:p>
            <a:pPr algn="ctr"/>
            <a:r>
              <a:rPr lang="en-US" sz="4400" b="1">
                <a:solidFill>
                  <a:srgbClr val="FFFFFF"/>
                </a:solidFill>
                <a:latin typeface="Century Gothic 1"/>
                <a:ea typeface="Calibri"/>
                <a:cs typeface="Calibri"/>
              </a:rPr>
              <a:t>I am... an Investment Banker! </a:t>
            </a:r>
            <a:endParaRPr lang="en-US"/>
          </a:p>
        </p:txBody>
      </p:sp>
      <p:pic>
        <p:nvPicPr>
          <p:cNvPr id="15" name="Graphic 14" descr="Streamers outline">
            <a:extLst>
              <a:ext uri="{FF2B5EF4-FFF2-40B4-BE49-F238E27FC236}">
                <a16:creationId xmlns:a16="http://schemas.microsoft.com/office/drawing/2014/main" id="{AC394232-66A1-2D8D-4AB2-091FA74A28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35345" y="8409709"/>
            <a:ext cx="914400" cy="9144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710F32C-CA84-9DC4-DA19-FA80E95B3FED}"/>
              </a:ext>
            </a:extLst>
          </p:cNvPr>
          <p:cNvGrpSpPr/>
          <p:nvPr/>
        </p:nvGrpSpPr>
        <p:grpSpPr>
          <a:xfrm>
            <a:off x="6534995" y="1768129"/>
            <a:ext cx="4082839" cy="4082238"/>
            <a:chOff x="2113957" y="4269790"/>
            <a:chExt cx="4082839" cy="4082238"/>
          </a:xfrm>
        </p:grpSpPr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86740C7F-5B70-B01E-B89F-547960867E94}"/>
                </a:ext>
              </a:extLst>
            </p:cNvPr>
            <p:cNvGrpSpPr/>
            <p:nvPr/>
          </p:nvGrpSpPr>
          <p:grpSpPr>
            <a:xfrm>
              <a:off x="2113957" y="4269790"/>
              <a:ext cx="4082839" cy="3521138"/>
              <a:chOff x="0" y="0"/>
              <a:chExt cx="1147402" cy="989547"/>
            </a:xfrm>
            <a:solidFill>
              <a:schemeClr val="bg1"/>
            </a:solidFill>
          </p:grpSpPr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021CC11A-3891-E958-12EB-87325A01491D}"/>
                  </a:ext>
                </a:extLst>
              </p:cNvPr>
              <p:cNvSpPr/>
              <p:nvPr/>
            </p:nvSpPr>
            <p:spPr>
              <a:xfrm>
                <a:off x="0" y="0"/>
                <a:ext cx="1147402" cy="989547"/>
              </a:xfrm>
              <a:custGeom>
                <a:avLst/>
                <a:gdLst/>
                <a:ahLst/>
                <a:cxnLst/>
                <a:rect l="l" t="t" r="r" b="b"/>
                <a:pathLst>
                  <a:path w="1147402" h="989547">
                    <a:moveTo>
                      <a:pt x="0" y="0"/>
                    </a:moveTo>
                    <a:lnTo>
                      <a:pt x="1147402" y="0"/>
                    </a:lnTo>
                    <a:lnTo>
                      <a:pt x="1147402" y="989547"/>
                    </a:lnTo>
                    <a:lnTo>
                      <a:pt x="0" y="989547"/>
                    </a:lnTo>
                    <a:close/>
                  </a:path>
                </a:pathLst>
              </a:custGeom>
              <a:grpFill/>
              <a:ln w="38100" cap="sq">
                <a:solidFill>
                  <a:srgbClr val="000000"/>
                </a:solidFill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TextBox 29">
                <a:extLst>
                  <a:ext uri="{FF2B5EF4-FFF2-40B4-BE49-F238E27FC236}">
                    <a16:creationId xmlns:a16="http://schemas.microsoft.com/office/drawing/2014/main" id="{59B57040-4D1F-D816-48BE-D43480030725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147402" cy="1018122"/>
              </a:xfrm>
              <a:prstGeom prst="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06EF03-84DF-C02F-AEE7-A905BBC7916D}"/>
                </a:ext>
              </a:extLst>
            </p:cNvPr>
            <p:cNvSpPr txBox="1"/>
            <p:nvPr/>
          </p:nvSpPr>
          <p:spPr>
            <a:xfrm>
              <a:off x="3127605" y="5305040"/>
              <a:ext cx="2047875" cy="304698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9600">
                  <a:latin typeface="Calibri"/>
                  <a:ea typeface="Calibri"/>
                  <a:cs typeface="Calibri"/>
                </a:rPr>
                <a:t>🦺</a:t>
              </a:r>
              <a:endParaRPr lang="en-US"/>
            </a:p>
            <a:p>
              <a:pPr algn="l"/>
              <a:endParaRPr lang="en-GB" sz="9600">
                <a:ea typeface="Calibri"/>
                <a:cs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15DF92-C0EB-3897-E74E-0DF8273860F3}"/>
              </a:ext>
            </a:extLst>
          </p:cNvPr>
          <p:cNvGrpSpPr/>
          <p:nvPr/>
        </p:nvGrpSpPr>
        <p:grpSpPr>
          <a:xfrm>
            <a:off x="11727277" y="5714713"/>
            <a:ext cx="3004538" cy="2699560"/>
            <a:chOff x="11727277" y="5714713"/>
            <a:chExt cx="3004538" cy="2699560"/>
          </a:xfrm>
        </p:grpSpPr>
        <p:grpSp>
          <p:nvGrpSpPr>
            <p:cNvPr id="12" name="Group 12">
              <a:extLst>
                <a:ext uri="{FF2B5EF4-FFF2-40B4-BE49-F238E27FC236}">
                  <a16:creationId xmlns:a16="http://schemas.microsoft.com/office/drawing/2014/main" id="{B9F81939-B6C9-6007-1D31-89A7B70BA2F9}"/>
                </a:ext>
              </a:extLst>
            </p:cNvPr>
            <p:cNvGrpSpPr/>
            <p:nvPr/>
          </p:nvGrpSpPr>
          <p:grpSpPr>
            <a:xfrm>
              <a:off x="11727277" y="5714713"/>
              <a:ext cx="3004538" cy="2699560"/>
              <a:chOff x="0" y="0"/>
              <a:chExt cx="1147402" cy="989547"/>
            </a:xfrm>
            <a:solidFill>
              <a:schemeClr val="bg1"/>
            </a:solidFill>
          </p:grpSpPr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819504A3-601F-5D30-991A-51CB1F0CC2AF}"/>
                  </a:ext>
                </a:extLst>
              </p:cNvPr>
              <p:cNvSpPr/>
              <p:nvPr/>
            </p:nvSpPr>
            <p:spPr>
              <a:xfrm>
                <a:off x="0" y="0"/>
                <a:ext cx="1147402" cy="989547"/>
              </a:xfrm>
              <a:custGeom>
                <a:avLst/>
                <a:gdLst/>
                <a:ahLst/>
                <a:cxnLst/>
                <a:rect l="l" t="t" r="r" b="b"/>
                <a:pathLst>
                  <a:path w="1147402" h="989547">
                    <a:moveTo>
                      <a:pt x="0" y="0"/>
                    </a:moveTo>
                    <a:lnTo>
                      <a:pt x="1147402" y="0"/>
                    </a:lnTo>
                    <a:lnTo>
                      <a:pt x="1147402" y="989547"/>
                    </a:lnTo>
                    <a:lnTo>
                      <a:pt x="0" y="989547"/>
                    </a:lnTo>
                    <a:close/>
                  </a:path>
                </a:pathLst>
              </a:custGeom>
              <a:grpFill/>
              <a:ln w="38100" cap="sq">
                <a:solidFill>
                  <a:srgbClr val="000000"/>
                </a:solidFill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101600" prst="riblet"/>
                <a:bevelB w="101600" prst="riblet"/>
              </a:sp3d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" name="TextBox 14">
                <a:extLst>
                  <a:ext uri="{FF2B5EF4-FFF2-40B4-BE49-F238E27FC236}">
                    <a16:creationId xmlns:a16="http://schemas.microsoft.com/office/drawing/2014/main" id="{412B6C8A-982E-608F-845A-2AA7373F49B7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147402" cy="1018122"/>
              </a:xfrm>
              <a:prstGeom prst="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 w="101600" prst="riblet"/>
                <a:bevelB w="101600" prst="riblet"/>
              </a:sp3d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219091D-1D34-F5D4-C7BA-9E7FCF836E42}"/>
                </a:ext>
              </a:extLst>
            </p:cNvPr>
            <p:cNvSpPr txBox="1"/>
            <p:nvPr/>
          </p:nvSpPr>
          <p:spPr>
            <a:xfrm>
              <a:off x="12365315" y="6253212"/>
              <a:ext cx="2348095" cy="15696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9600">
                  <a:latin typeface="Calibri"/>
                  <a:ea typeface="Calibri"/>
                  <a:cs typeface="Calibri"/>
                </a:rPr>
                <a:t>🏥</a:t>
              </a:r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42F37D9-2733-1BC6-F44D-CB263246442E}"/>
              </a:ext>
            </a:extLst>
          </p:cNvPr>
          <p:cNvGrpSpPr/>
          <p:nvPr/>
        </p:nvGrpSpPr>
        <p:grpSpPr>
          <a:xfrm>
            <a:off x="2401185" y="5650016"/>
            <a:ext cx="3220198" cy="2756879"/>
            <a:chOff x="2401185" y="5650016"/>
            <a:chExt cx="3220198" cy="2756879"/>
          </a:xfrm>
        </p:grpSpPr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5ABA8C7B-8C13-46BF-16CB-4B56FA9EFD26}"/>
                </a:ext>
              </a:extLst>
            </p:cNvPr>
            <p:cNvGrpSpPr/>
            <p:nvPr/>
          </p:nvGrpSpPr>
          <p:grpSpPr>
            <a:xfrm>
              <a:off x="2401185" y="5650016"/>
              <a:ext cx="3220198" cy="2756879"/>
              <a:chOff x="0" y="0"/>
              <a:chExt cx="1147402" cy="989547"/>
            </a:xfrm>
            <a:solidFill>
              <a:schemeClr val="bg1"/>
            </a:solidFill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794FA322-7284-F48E-411C-3CC4BB333362}"/>
                  </a:ext>
                </a:extLst>
              </p:cNvPr>
              <p:cNvSpPr/>
              <p:nvPr/>
            </p:nvSpPr>
            <p:spPr>
              <a:xfrm>
                <a:off x="0" y="0"/>
                <a:ext cx="1147402" cy="989547"/>
              </a:xfrm>
              <a:custGeom>
                <a:avLst/>
                <a:gdLst/>
                <a:ahLst/>
                <a:cxnLst/>
                <a:rect l="l" t="t" r="r" b="b"/>
                <a:pathLst>
                  <a:path w="1147402" h="989547">
                    <a:moveTo>
                      <a:pt x="0" y="0"/>
                    </a:moveTo>
                    <a:lnTo>
                      <a:pt x="1147402" y="0"/>
                    </a:lnTo>
                    <a:lnTo>
                      <a:pt x="1147402" y="989547"/>
                    </a:lnTo>
                    <a:lnTo>
                      <a:pt x="0" y="989547"/>
                    </a:lnTo>
                    <a:close/>
                  </a:path>
                </a:pathLst>
              </a:custGeom>
              <a:grpFill/>
              <a:ln w="38100" cap="sq">
                <a:solidFill>
                  <a:srgbClr val="000000"/>
                </a:solidFill>
                <a:prstDash val="solid"/>
                <a:miter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E476A061-FCA3-B066-BE81-7B9EC0ED09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1147402" cy="1018122"/>
              </a:xfrm>
              <a:prstGeom prst="rect">
                <a:avLst/>
              </a:prstGeom>
              <a:grpFill/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9C20FE-A1FB-1B0A-0437-D2F5D22167C1}"/>
                </a:ext>
              </a:extLst>
            </p:cNvPr>
            <p:cNvSpPr txBox="1"/>
            <p:nvPr/>
          </p:nvSpPr>
          <p:spPr>
            <a:xfrm>
              <a:off x="3064644" y="6289876"/>
              <a:ext cx="2348436" cy="15696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9600">
                  <a:latin typeface="Calibri"/>
                  <a:ea typeface="Calibri"/>
                  <a:cs typeface="Calibri"/>
                </a:rPr>
                <a:t>🏦</a:t>
              </a:r>
              <a:endParaRPr lang="en-GB" sz="9600">
                <a:ea typeface="Calibri"/>
                <a:cs typeface="Calibri"/>
              </a:endParaRPr>
            </a:p>
          </p:txBody>
        </p:sp>
      </p:grpSp>
      <p:pic>
        <p:nvPicPr>
          <p:cNvPr id="21" name="Graphic 20" descr="Add with solid fill">
            <a:extLst>
              <a:ext uri="{FF2B5EF4-FFF2-40B4-BE49-F238E27FC236}">
                <a16:creationId xmlns:a16="http://schemas.microsoft.com/office/drawing/2014/main" id="{90C76E70-2BEE-065D-BA7B-C45B846DC4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1045" y="2723791"/>
            <a:ext cx="914400" cy="914400"/>
          </a:xfrm>
          <a:prstGeom prst="rect">
            <a:avLst/>
          </a:prstGeom>
        </p:spPr>
      </p:pic>
      <p:pic>
        <p:nvPicPr>
          <p:cNvPr id="22" name="Graphic 21" descr="Add with solid fill">
            <a:extLst>
              <a:ext uri="{FF2B5EF4-FFF2-40B4-BE49-F238E27FC236}">
                <a16:creationId xmlns:a16="http://schemas.microsoft.com/office/drawing/2014/main" id="{B449AADE-F915-5B24-69F8-1C2D54CB52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47384" y="2723791"/>
            <a:ext cx="914400" cy="914400"/>
          </a:xfrm>
          <a:prstGeom prst="rect">
            <a:avLst/>
          </a:prstGeom>
        </p:spPr>
      </p:pic>
      <p:pic>
        <p:nvPicPr>
          <p:cNvPr id="23" name="Graphic 22" descr="Add with solid fill">
            <a:extLst>
              <a:ext uri="{FF2B5EF4-FFF2-40B4-BE49-F238E27FC236}">
                <a16:creationId xmlns:a16="http://schemas.microsoft.com/office/drawing/2014/main" id="{4C0376B9-D789-D6C3-67FD-6CC457863A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3197" y="6195922"/>
            <a:ext cx="1798607" cy="1733909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BF9BA82-D40C-0FF1-CFF1-50F484CE13F5}"/>
              </a:ext>
            </a:extLst>
          </p:cNvPr>
          <p:cNvSpPr/>
          <p:nvPr/>
        </p:nvSpPr>
        <p:spPr>
          <a:xfrm>
            <a:off x="2048975" y="2557701"/>
            <a:ext cx="3940020" cy="124957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/>
              </a:rPr>
              <a:t>IN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00D45A8-3628-6E61-5568-AC30ADC0BF4F}"/>
              </a:ext>
            </a:extLst>
          </p:cNvPr>
          <p:cNvSpPr/>
          <p:nvPr/>
        </p:nvSpPr>
        <p:spPr>
          <a:xfrm>
            <a:off x="11243260" y="2560421"/>
            <a:ext cx="3940020" cy="124957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000">
                <a:solidFill>
                  <a:schemeClr val="tx1">
                    <a:lumMod val="65000"/>
                    <a:lumOff val="35000"/>
                  </a:schemeClr>
                </a:solidFill>
                <a:ea typeface="Calibri"/>
                <a:cs typeface="Calibri"/>
              </a:rPr>
              <a:t>MENT</a:t>
            </a:r>
            <a:endParaRPr lang="en-US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A7B26DAD-4F21-D862-0021-A8D9A3757D99}"/>
              </a:ext>
            </a:extLst>
          </p:cNvPr>
          <p:cNvSpPr txBox="1"/>
          <p:nvPr/>
        </p:nvSpPr>
        <p:spPr>
          <a:xfrm>
            <a:off x="752153" y="471635"/>
            <a:ext cx="12321818" cy="1033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9"/>
              </a:lnSpc>
            </a:pPr>
            <a:r>
              <a:rPr lang="en-US" sz="6300">
                <a:solidFill>
                  <a:srgbClr val="F7941E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Guess the job Rebus!</a:t>
            </a:r>
            <a:endParaRPr lang="en-US" sz="6349">
              <a:solidFill>
                <a:srgbClr val="F7941E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CC3AEC42-2738-CEE0-4ACF-B9D52FEFAD95}"/>
              </a:ext>
            </a:extLst>
          </p:cNvPr>
          <p:cNvSpPr/>
          <p:nvPr/>
        </p:nvSpPr>
        <p:spPr>
          <a:xfrm>
            <a:off x="14337210" y="410973"/>
            <a:ext cx="3553432" cy="513767"/>
          </a:xfrm>
          <a:custGeom>
            <a:avLst/>
            <a:gdLst/>
            <a:ahLst/>
            <a:cxnLst/>
            <a:rect l="l" t="t" r="r" b="b"/>
            <a:pathLst>
              <a:path w="3553432" h="513767">
                <a:moveTo>
                  <a:pt x="0" y="0"/>
                </a:moveTo>
                <a:lnTo>
                  <a:pt x="3553432" y="0"/>
                </a:lnTo>
                <a:lnTo>
                  <a:pt x="3553432" y="513767"/>
                </a:lnTo>
                <a:lnTo>
                  <a:pt x="0" y="5137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02D7356-B814-B0B3-AA5C-7D94904B7626}"/>
              </a:ext>
            </a:extLst>
          </p:cNvPr>
          <p:cNvGrpSpPr/>
          <p:nvPr/>
        </p:nvGrpSpPr>
        <p:grpSpPr>
          <a:xfrm>
            <a:off x="-8574" y="9727087"/>
            <a:ext cx="22729164" cy="3050931"/>
            <a:chOff x="0" y="0"/>
            <a:chExt cx="6041858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6F78434-D7F2-2584-06BA-5B7E2D6F7735}"/>
                </a:ext>
              </a:extLst>
            </p:cNvPr>
            <p:cNvSpPr/>
            <p:nvPr/>
          </p:nvSpPr>
          <p:spPr>
            <a:xfrm>
              <a:off x="0" y="0"/>
              <a:ext cx="6041858" cy="812800"/>
            </a:xfrm>
            <a:custGeom>
              <a:avLst/>
              <a:gdLst/>
              <a:ahLst/>
              <a:cxnLst/>
              <a:rect l="l" t="t" r="r" b="b"/>
              <a:pathLst>
                <a:path w="6041858" h="812800">
                  <a:moveTo>
                    <a:pt x="0" y="0"/>
                  </a:moveTo>
                  <a:lnTo>
                    <a:pt x="6041858" y="0"/>
                  </a:lnTo>
                  <a:lnTo>
                    <a:pt x="60418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E830B68-242B-A2C7-0347-BCF6DC4F52BB}"/>
                </a:ext>
              </a:extLst>
            </p:cNvPr>
            <p:cNvSpPr txBox="1"/>
            <p:nvPr/>
          </p:nvSpPr>
          <p:spPr>
            <a:xfrm>
              <a:off x="0" y="-28575"/>
              <a:ext cx="604185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546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8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21668-2656-E37C-4973-096DD7983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D6D839E-F3B3-B001-9297-37FE371104A1}"/>
              </a:ext>
            </a:extLst>
          </p:cNvPr>
          <p:cNvSpPr/>
          <p:nvPr/>
        </p:nvSpPr>
        <p:spPr>
          <a:xfrm>
            <a:off x="0" y="-1944908"/>
            <a:ext cx="18288000" cy="12435840"/>
          </a:xfrm>
          <a:custGeom>
            <a:avLst/>
            <a:gdLst/>
            <a:ahLst/>
            <a:cxnLst/>
            <a:rect l="l" t="t" r="r" b="b"/>
            <a:pathLst>
              <a:path w="18288000" h="12435840">
                <a:moveTo>
                  <a:pt x="0" y="0"/>
                </a:moveTo>
                <a:lnTo>
                  <a:pt x="18288000" y="0"/>
                </a:lnTo>
                <a:lnTo>
                  <a:pt x="18288000" y="12435840"/>
                </a:lnTo>
                <a:lnTo>
                  <a:pt x="0" y="12435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2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9B84924-179A-A637-6FDC-68D0E6424F61}"/>
              </a:ext>
            </a:extLst>
          </p:cNvPr>
          <p:cNvGrpSpPr/>
          <p:nvPr/>
        </p:nvGrpSpPr>
        <p:grpSpPr>
          <a:xfrm>
            <a:off x="0" y="-108496"/>
            <a:ext cx="18288000" cy="10395496"/>
            <a:chOff x="0" y="-28575"/>
            <a:chExt cx="4816593" cy="273790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49630BD-D969-8249-6EBB-AB64BD31E42F}"/>
                </a:ext>
              </a:extLst>
            </p:cNvPr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F103341-6459-FE87-654D-16A01660D706}"/>
                </a:ext>
              </a:extLst>
            </p:cNvPr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4FA6AF4-DE4C-FD44-99EB-1725D137A218}"/>
              </a:ext>
            </a:extLst>
          </p:cNvPr>
          <p:cNvGrpSpPr/>
          <p:nvPr/>
        </p:nvGrpSpPr>
        <p:grpSpPr>
          <a:xfrm>
            <a:off x="-219589" y="9691918"/>
            <a:ext cx="22940179" cy="3086100"/>
            <a:chOff x="0" y="0"/>
            <a:chExt cx="6041858" cy="8128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DE8523A-3BB3-4817-C128-85F43510C697}"/>
                </a:ext>
              </a:extLst>
            </p:cNvPr>
            <p:cNvSpPr/>
            <p:nvPr/>
          </p:nvSpPr>
          <p:spPr>
            <a:xfrm>
              <a:off x="0" y="0"/>
              <a:ext cx="6041858" cy="812800"/>
            </a:xfrm>
            <a:custGeom>
              <a:avLst/>
              <a:gdLst/>
              <a:ahLst/>
              <a:cxnLst/>
              <a:rect l="l" t="t" r="r" b="b"/>
              <a:pathLst>
                <a:path w="6041858" h="812800">
                  <a:moveTo>
                    <a:pt x="0" y="0"/>
                  </a:moveTo>
                  <a:lnTo>
                    <a:pt x="6041858" y="0"/>
                  </a:lnTo>
                  <a:lnTo>
                    <a:pt x="60418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908E56E-01D0-861C-4D7A-41A7F547E414}"/>
                </a:ext>
              </a:extLst>
            </p:cNvPr>
            <p:cNvSpPr txBox="1"/>
            <p:nvPr/>
          </p:nvSpPr>
          <p:spPr>
            <a:xfrm>
              <a:off x="0" y="-28575"/>
              <a:ext cx="604185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Freeform 30">
            <a:extLst>
              <a:ext uri="{FF2B5EF4-FFF2-40B4-BE49-F238E27FC236}">
                <a16:creationId xmlns:a16="http://schemas.microsoft.com/office/drawing/2014/main" id="{D65441ED-A93A-1561-5098-925BAD764E69}"/>
              </a:ext>
            </a:extLst>
          </p:cNvPr>
          <p:cNvSpPr/>
          <p:nvPr/>
        </p:nvSpPr>
        <p:spPr>
          <a:xfrm>
            <a:off x="14337210" y="410973"/>
            <a:ext cx="3553432" cy="513767"/>
          </a:xfrm>
          <a:custGeom>
            <a:avLst/>
            <a:gdLst/>
            <a:ahLst/>
            <a:cxnLst/>
            <a:rect l="l" t="t" r="r" b="b"/>
            <a:pathLst>
              <a:path w="3553432" h="513767">
                <a:moveTo>
                  <a:pt x="0" y="0"/>
                </a:moveTo>
                <a:lnTo>
                  <a:pt x="3553432" y="0"/>
                </a:lnTo>
                <a:lnTo>
                  <a:pt x="3553432" y="513767"/>
                </a:lnTo>
                <a:lnTo>
                  <a:pt x="0" y="513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F01D3D4F-83BA-285A-4AE7-A26DC7691989}"/>
              </a:ext>
            </a:extLst>
          </p:cNvPr>
          <p:cNvSpPr txBox="1"/>
          <p:nvPr/>
        </p:nvSpPr>
        <p:spPr>
          <a:xfrm>
            <a:off x="752153" y="471635"/>
            <a:ext cx="12321818" cy="1033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9"/>
              </a:lnSpc>
            </a:pPr>
            <a:r>
              <a:rPr lang="en-US" sz="6300">
                <a:solidFill>
                  <a:srgbClr val="F7941E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Career Ladder!</a:t>
            </a:r>
            <a:endParaRPr lang="en-US" sz="6349">
              <a:solidFill>
                <a:srgbClr val="F7941E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0F6BEBF-29F0-3E96-3621-61A00280CC07}"/>
              </a:ext>
            </a:extLst>
          </p:cNvPr>
          <p:cNvSpPr/>
          <p:nvPr/>
        </p:nvSpPr>
        <p:spPr>
          <a:xfrm>
            <a:off x="14349092" y="5383763"/>
            <a:ext cx="3796166" cy="3138158"/>
          </a:xfrm>
          <a:prstGeom prst="wedgeRoundRectCallo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ea typeface="Calibri"/>
                <a:cs typeface="Calibri"/>
              </a:rPr>
              <a:t>I will work better for a secondary group</a:t>
            </a:r>
            <a:r>
              <a:rPr lang="en-US" sz="2800" b="1">
                <a:ea typeface="Calibri"/>
                <a:cs typeface="Calibri"/>
              </a:rPr>
              <a:t> (Y 9)</a:t>
            </a:r>
            <a:r>
              <a:rPr lang="en-US" sz="2800">
                <a:ea typeface="Calibri"/>
                <a:cs typeface="Calibri"/>
              </a:rPr>
              <a:t>.</a:t>
            </a:r>
          </a:p>
        </p:txBody>
      </p:sp>
      <p:pic>
        <p:nvPicPr>
          <p:cNvPr id="8" name="Picture 7" descr="A person and person standing on stilts&#10;&#10;AI-generated content may be incorrect.">
            <a:extLst>
              <a:ext uri="{FF2B5EF4-FFF2-40B4-BE49-F238E27FC236}">
                <a16:creationId xmlns:a16="http://schemas.microsoft.com/office/drawing/2014/main" id="{B3A18C0D-C7BA-C978-3E11-622C36692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2024" y="405442"/>
            <a:ext cx="5049328" cy="895853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0E937DE-522E-A34E-BDB2-615FB3BA46E4}"/>
              </a:ext>
            </a:extLst>
          </p:cNvPr>
          <p:cNvGrpSpPr/>
          <p:nvPr/>
        </p:nvGrpSpPr>
        <p:grpSpPr>
          <a:xfrm>
            <a:off x="752711" y="2178319"/>
            <a:ext cx="6981552" cy="7166978"/>
            <a:chOff x="4595447" y="339567"/>
            <a:chExt cx="10863439" cy="8568770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0532C43C-48E1-D7C7-6232-F5ABC074A488}"/>
                </a:ext>
              </a:extLst>
            </p:cNvPr>
            <p:cNvSpPr/>
            <p:nvPr/>
          </p:nvSpPr>
          <p:spPr>
            <a:xfrm>
              <a:off x="4595447" y="1054644"/>
              <a:ext cx="10863439" cy="7853693"/>
            </a:xfrm>
            <a:custGeom>
              <a:avLst/>
              <a:gdLst/>
              <a:ahLst/>
              <a:cxnLst/>
              <a:rect l="l" t="t" r="r" b="b"/>
              <a:pathLst>
                <a:path w="6974658" h="6974658">
                  <a:moveTo>
                    <a:pt x="0" y="0"/>
                  </a:moveTo>
                  <a:lnTo>
                    <a:pt x="6974658" y="0"/>
                  </a:lnTo>
                  <a:lnTo>
                    <a:pt x="6974658" y="6974658"/>
                  </a:lnTo>
                  <a:lnTo>
                    <a:pt x="0" y="6974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78F40365-357D-5C0C-3353-7DA195C7AB94}"/>
                </a:ext>
              </a:extLst>
            </p:cNvPr>
            <p:cNvSpPr/>
            <p:nvPr/>
          </p:nvSpPr>
          <p:spPr>
            <a:xfrm>
              <a:off x="6220523" y="339567"/>
              <a:ext cx="7613288" cy="2545602"/>
            </a:xfrm>
            <a:custGeom>
              <a:avLst/>
              <a:gdLst/>
              <a:ahLst/>
              <a:cxnLst/>
              <a:rect l="l" t="t" r="r" b="b"/>
              <a:pathLst>
                <a:path w="4887962" h="2260682">
                  <a:moveTo>
                    <a:pt x="0" y="0"/>
                  </a:moveTo>
                  <a:lnTo>
                    <a:pt x="4887962" y="0"/>
                  </a:lnTo>
                  <a:lnTo>
                    <a:pt x="4887962" y="2260682"/>
                  </a:lnTo>
                  <a:lnTo>
                    <a:pt x="0" y="2260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98775DA4-24DB-7B16-B399-40DAEC9218F0}"/>
                </a:ext>
              </a:extLst>
            </p:cNvPr>
            <p:cNvSpPr txBox="1"/>
            <p:nvPr/>
          </p:nvSpPr>
          <p:spPr>
            <a:xfrm>
              <a:off x="6547168" y="1196645"/>
              <a:ext cx="6959996" cy="7359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88"/>
                </a:lnSpc>
              </a:pPr>
              <a:r>
                <a:rPr lang="en-US" sz="4000">
                  <a:solidFill>
                    <a:srgbClr val="FEFEFE"/>
                  </a:solidFill>
                  <a:latin typeface="Century Gothic 2"/>
                  <a:ea typeface="Century Gothic 2"/>
                  <a:cs typeface="Century Gothic 2"/>
                </a:rPr>
                <a:t>Instructions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74BC7F5-F556-60A6-1242-934C87E9651F}"/>
              </a:ext>
            </a:extLst>
          </p:cNvPr>
          <p:cNvSpPr txBox="1"/>
          <p:nvPr/>
        </p:nvSpPr>
        <p:spPr>
          <a:xfrm>
            <a:off x="1482005" y="4486642"/>
            <a:ext cx="5545660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entury Gothic 1"/>
                <a:ea typeface="Calibri"/>
                <a:cs typeface="Calibri"/>
              </a:rPr>
              <a:t>Mentees take it in turn to ask questions for</a:t>
            </a:r>
            <a:r>
              <a:rPr lang="en-US" sz="3200" b="1">
                <a:latin typeface="Century Gothic 1"/>
                <a:ea typeface="Calibri"/>
                <a:cs typeface="Calibri"/>
              </a:rPr>
              <a:t> two minutes</a:t>
            </a:r>
            <a:r>
              <a:rPr lang="en-US" sz="3200">
                <a:latin typeface="Century Gothic 1"/>
                <a:ea typeface="Calibri"/>
                <a:cs typeface="Calibri"/>
              </a:rPr>
              <a:t> to try and guess the job of the speaker.</a:t>
            </a:r>
          </a:p>
          <a:p>
            <a:endParaRPr lang="en-US" sz="3200">
              <a:latin typeface="Century Gothic 1"/>
              <a:ea typeface="Calibri"/>
              <a:cs typeface="Calibri"/>
            </a:endParaRPr>
          </a:p>
          <a:p>
            <a:r>
              <a:rPr lang="en-US" sz="3200">
                <a:latin typeface="Century Gothic 1"/>
                <a:ea typeface="Calibri"/>
                <a:cs typeface="Calibri"/>
              </a:rPr>
              <a:t>YDL to set a timer and stop questions, and facilitate guessing.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4A2D29-70C0-3BBD-590E-3B82A973222C}"/>
              </a:ext>
            </a:extLst>
          </p:cNvPr>
          <p:cNvSpPr txBox="1"/>
          <p:nvPr/>
        </p:nvSpPr>
        <p:spPr>
          <a:xfrm>
            <a:off x="13884110" y="1984489"/>
            <a:ext cx="3822701" cy="22929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>
                <a:solidFill>
                  <a:srgbClr val="FFFFFF"/>
                </a:solidFill>
                <a:latin typeface="Segoe UI"/>
                <a:ea typeface="Calibri"/>
                <a:cs typeface="Segoe UI"/>
              </a:rPr>
              <a:t>🎉</a:t>
            </a:r>
            <a:endParaRPr lang="en-US"/>
          </a:p>
          <a:p>
            <a:pPr algn="ctr"/>
            <a:r>
              <a:rPr lang="en-US" sz="4400" b="1">
                <a:solidFill>
                  <a:srgbClr val="FFFFFF"/>
                </a:solidFill>
                <a:latin typeface="Century Gothic 1"/>
                <a:ea typeface="Calibri"/>
                <a:cs typeface="Calibri"/>
              </a:rPr>
              <a:t>I am... an Investment Banker! </a:t>
            </a:r>
            <a:endParaRPr lang="en-US"/>
          </a:p>
        </p:txBody>
      </p:sp>
      <p:pic>
        <p:nvPicPr>
          <p:cNvPr id="38" name="Graphic 37" descr="Streamers outline">
            <a:extLst>
              <a:ext uri="{FF2B5EF4-FFF2-40B4-BE49-F238E27FC236}">
                <a16:creationId xmlns:a16="http://schemas.microsoft.com/office/drawing/2014/main" id="{0557DE3F-1F7A-EE08-85A1-DD0AEA0AC6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228912" y="35789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2061" y="-1690246"/>
            <a:ext cx="18870061" cy="12580041"/>
          </a:xfrm>
          <a:custGeom>
            <a:avLst/>
            <a:gdLst/>
            <a:ahLst/>
            <a:cxnLst/>
            <a:rect l="l" t="t" r="r" b="b"/>
            <a:pathLst>
              <a:path w="18870061" h="12580041">
                <a:moveTo>
                  <a:pt x="0" y="0"/>
                </a:moveTo>
                <a:lnTo>
                  <a:pt x="18870061" y="0"/>
                </a:lnTo>
                <a:lnTo>
                  <a:pt x="18870061" y="12580041"/>
                </a:lnTo>
                <a:lnTo>
                  <a:pt x="0" y="125800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582061" y="-726955"/>
            <a:ext cx="19202400" cy="1136143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EFEFE">
                <a:alpha val="6000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933450" y="9728585"/>
            <a:ext cx="22940179" cy="3086100"/>
            <a:chOff x="0" y="0"/>
            <a:chExt cx="6041858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41858" cy="812800"/>
            </a:xfrm>
            <a:custGeom>
              <a:avLst/>
              <a:gdLst/>
              <a:ahLst/>
              <a:cxnLst/>
              <a:rect l="l" t="t" r="r" b="b"/>
              <a:pathLst>
                <a:path w="6041858" h="812800">
                  <a:moveTo>
                    <a:pt x="0" y="0"/>
                  </a:moveTo>
                  <a:lnTo>
                    <a:pt x="6041858" y="0"/>
                  </a:lnTo>
                  <a:lnTo>
                    <a:pt x="60418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604185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52153" y="471635"/>
            <a:ext cx="8816816" cy="1086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89"/>
              </a:lnSpc>
            </a:pPr>
            <a:r>
              <a:rPr lang="en-US" sz="6349">
                <a:solidFill>
                  <a:srgbClr val="F7941E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My Journey...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337210" y="410973"/>
            <a:ext cx="3553432" cy="513767"/>
          </a:xfrm>
          <a:custGeom>
            <a:avLst/>
            <a:gdLst/>
            <a:ahLst/>
            <a:cxnLst/>
            <a:rect l="l" t="t" r="r" b="b"/>
            <a:pathLst>
              <a:path w="3553432" h="513767">
                <a:moveTo>
                  <a:pt x="0" y="0"/>
                </a:moveTo>
                <a:lnTo>
                  <a:pt x="3553432" y="0"/>
                </a:lnTo>
                <a:lnTo>
                  <a:pt x="3553432" y="513767"/>
                </a:lnTo>
                <a:lnTo>
                  <a:pt x="0" y="513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752153" y="1866314"/>
            <a:ext cx="17138489" cy="7183461"/>
            <a:chOff x="0" y="-47625"/>
            <a:chExt cx="22851319" cy="9577949"/>
          </a:xfrm>
        </p:grpSpPr>
        <p:sp>
          <p:nvSpPr>
            <p:cNvPr id="12" name="Freeform 12"/>
            <p:cNvSpPr/>
            <p:nvPr/>
          </p:nvSpPr>
          <p:spPr>
            <a:xfrm>
              <a:off x="0" y="3612668"/>
              <a:ext cx="22851319" cy="2942107"/>
            </a:xfrm>
            <a:custGeom>
              <a:avLst/>
              <a:gdLst/>
              <a:ahLst/>
              <a:cxnLst/>
              <a:rect l="l" t="t" r="r" b="b"/>
              <a:pathLst>
                <a:path w="22851319" h="2942107">
                  <a:moveTo>
                    <a:pt x="0" y="0"/>
                  </a:moveTo>
                  <a:lnTo>
                    <a:pt x="22851319" y="0"/>
                  </a:lnTo>
                  <a:lnTo>
                    <a:pt x="22851319" y="2942107"/>
                  </a:lnTo>
                  <a:lnTo>
                    <a:pt x="0" y="294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444068" y="2387223"/>
              <a:ext cx="3646195" cy="3646195"/>
            </a:xfrm>
            <a:custGeom>
              <a:avLst/>
              <a:gdLst/>
              <a:ahLst/>
              <a:cxnLst/>
              <a:rect l="l" t="t" r="r" b="b"/>
              <a:pathLst>
                <a:path w="3646195" h="3646195">
                  <a:moveTo>
                    <a:pt x="0" y="0"/>
                  </a:moveTo>
                  <a:lnTo>
                    <a:pt x="3646195" y="0"/>
                  </a:lnTo>
                  <a:lnTo>
                    <a:pt x="3646195" y="3646196"/>
                  </a:lnTo>
                  <a:lnTo>
                    <a:pt x="0" y="3646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1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715443" y="4210275"/>
              <a:ext cx="3646287" cy="3646287"/>
            </a:xfrm>
            <a:custGeom>
              <a:avLst/>
              <a:gdLst/>
              <a:ahLst/>
              <a:cxnLst/>
              <a:rect l="l" t="t" r="r" b="b"/>
              <a:pathLst>
                <a:path w="3646287" h="3646287">
                  <a:moveTo>
                    <a:pt x="0" y="0"/>
                  </a:moveTo>
                  <a:lnTo>
                    <a:pt x="3646287" y="0"/>
                  </a:lnTo>
                  <a:lnTo>
                    <a:pt x="3646287" y="3646287"/>
                  </a:lnTo>
                  <a:lnTo>
                    <a:pt x="0" y="3646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1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1239556" y="4210367"/>
              <a:ext cx="3646287" cy="3646287"/>
            </a:xfrm>
            <a:custGeom>
              <a:avLst/>
              <a:gdLst/>
              <a:ahLst/>
              <a:cxnLst/>
              <a:rect l="l" t="t" r="r" b="b"/>
              <a:pathLst>
                <a:path w="3646287" h="3646287">
                  <a:moveTo>
                    <a:pt x="0" y="0"/>
                  </a:moveTo>
                  <a:lnTo>
                    <a:pt x="3646288" y="0"/>
                  </a:lnTo>
                  <a:lnTo>
                    <a:pt x="3646288" y="3646287"/>
                  </a:lnTo>
                  <a:lnTo>
                    <a:pt x="0" y="3646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16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7776851" y="4210367"/>
              <a:ext cx="3646287" cy="3646287"/>
            </a:xfrm>
            <a:custGeom>
              <a:avLst/>
              <a:gdLst/>
              <a:ahLst/>
              <a:cxnLst/>
              <a:rect l="l" t="t" r="r" b="b"/>
              <a:pathLst>
                <a:path w="3646287" h="3646287">
                  <a:moveTo>
                    <a:pt x="0" y="0"/>
                  </a:moveTo>
                  <a:lnTo>
                    <a:pt x="3646288" y="0"/>
                  </a:lnTo>
                  <a:lnTo>
                    <a:pt x="3646288" y="3646287"/>
                  </a:lnTo>
                  <a:lnTo>
                    <a:pt x="0" y="3646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16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7968136" y="2387223"/>
              <a:ext cx="3646287" cy="3646287"/>
            </a:xfrm>
            <a:custGeom>
              <a:avLst/>
              <a:gdLst/>
              <a:ahLst/>
              <a:cxnLst/>
              <a:rect l="l" t="t" r="r" b="b"/>
              <a:pathLst>
                <a:path w="3646287" h="3646287">
                  <a:moveTo>
                    <a:pt x="0" y="0"/>
                  </a:moveTo>
                  <a:lnTo>
                    <a:pt x="3646287" y="0"/>
                  </a:lnTo>
                  <a:lnTo>
                    <a:pt x="3646287" y="3646288"/>
                  </a:lnTo>
                  <a:lnTo>
                    <a:pt x="0" y="3646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1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4505431" y="2387223"/>
              <a:ext cx="3646287" cy="3646287"/>
            </a:xfrm>
            <a:custGeom>
              <a:avLst/>
              <a:gdLst/>
              <a:ahLst/>
              <a:cxnLst/>
              <a:rect l="l" t="t" r="r" b="b"/>
              <a:pathLst>
                <a:path w="3646287" h="3646287">
                  <a:moveTo>
                    <a:pt x="0" y="0"/>
                  </a:moveTo>
                  <a:lnTo>
                    <a:pt x="3646287" y="0"/>
                  </a:lnTo>
                  <a:lnTo>
                    <a:pt x="3646287" y="3646288"/>
                  </a:lnTo>
                  <a:lnTo>
                    <a:pt x="0" y="3646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alphaModFix amt="1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2213337" y="3156492"/>
              <a:ext cx="2107658" cy="2107658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7941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5484757" y="4925192"/>
              <a:ext cx="2107658" cy="2107658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7941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737450" y="3156492"/>
              <a:ext cx="2107658" cy="2107658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7941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12008871" y="4925192"/>
              <a:ext cx="2107658" cy="2107658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7941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5261564" y="3156492"/>
              <a:ext cx="2107658" cy="2107658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7941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18532985" y="4925192"/>
              <a:ext cx="2107658" cy="2107658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7941E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33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2683477" y="3573281"/>
              <a:ext cx="1167377" cy="1274081"/>
            </a:xfrm>
            <a:custGeom>
              <a:avLst/>
              <a:gdLst/>
              <a:ahLst/>
              <a:cxnLst/>
              <a:rect l="l" t="t" r="r" b="b"/>
              <a:pathLst>
                <a:path w="1167377" h="1274081">
                  <a:moveTo>
                    <a:pt x="0" y="0"/>
                  </a:moveTo>
                  <a:lnTo>
                    <a:pt x="1167377" y="0"/>
                  </a:lnTo>
                  <a:lnTo>
                    <a:pt x="1167377" y="1274080"/>
                  </a:lnTo>
                  <a:lnTo>
                    <a:pt x="0" y="1274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9281266" y="3649096"/>
              <a:ext cx="1020027" cy="1122450"/>
            </a:xfrm>
            <a:custGeom>
              <a:avLst/>
              <a:gdLst/>
              <a:ahLst/>
              <a:cxnLst/>
              <a:rect l="l" t="t" r="r" b="b"/>
              <a:pathLst>
                <a:path w="1020027" h="1122450">
                  <a:moveTo>
                    <a:pt x="0" y="0"/>
                  </a:moveTo>
                  <a:lnTo>
                    <a:pt x="1020027" y="0"/>
                  </a:lnTo>
                  <a:lnTo>
                    <a:pt x="1020027" y="1122450"/>
                  </a:lnTo>
                  <a:lnTo>
                    <a:pt x="0" y="1122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2501475" y="5457082"/>
              <a:ext cx="1122450" cy="1043879"/>
            </a:xfrm>
            <a:custGeom>
              <a:avLst/>
              <a:gdLst/>
              <a:ahLst/>
              <a:cxnLst/>
              <a:rect l="l" t="t" r="r" b="b"/>
              <a:pathLst>
                <a:path w="1122450" h="1043879">
                  <a:moveTo>
                    <a:pt x="0" y="0"/>
                  </a:moveTo>
                  <a:lnTo>
                    <a:pt x="1122450" y="0"/>
                  </a:lnTo>
                  <a:lnTo>
                    <a:pt x="1122450" y="1043879"/>
                  </a:lnTo>
                  <a:lnTo>
                    <a:pt x="0" y="1043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15754168" y="3685576"/>
              <a:ext cx="1122450" cy="1049491"/>
            </a:xfrm>
            <a:custGeom>
              <a:avLst/>
              <a:gdLst/>
              <a:ahLst/>
              <a:cxnLst/>
              <a:rect l="l" t="t" r="r" b="b"/>
              <a:pathLst>
                <a:path w="1122450" h="1049491">
                  <a:moveTo>
                    <a:pt x="0" y="0"/>
                  </a:moveTo>
                  <a:lnTo>
                    <a:pt x="1122450" y="0"/>
                  </a:lnTo>
                  <a:lnTo>
                    <a:pt x="1122450" y="1049491"/>
                  </a:lnTo>
                  <a:lnTo>
                    <a:pt x="0" y="1049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9076800" y="5417796"/>
              <a:ext cx="1020027" cy="1122450"/>
            </a:xfrm>
            <a:custGeom>
              <a:avLst/>
              <a:gdLst/>
              <a:ahLst/>
              <a:cxnLst/>
              <a:rect l="l" t="t" r="r" b="b"/>
              <a:pathLst>
                <a:path w="1020027" h="1122450">
                  <a:moveTo>
                    <a:pt x="0" y="0"/>
                  </a:moveTo>
                  <a:lnTo>
                    <a:pt x="1020027" y="0"/>
                  </a:lnTo>
                  <a:lnTo>
                    <a:pt x="1020027" y="1122450"/>
                  </a:lnTo>
                  <a:lnTo>
                    <a:pt x="0" y="1122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5982055" y="5428055"/>
              <a:ext cx="1113063" cy="1101932"/>
            </a:xfrm>
            <a:custGeom>
              <a:avLst/>
              <a:gdLst/>
              <a:ahLst/>
              <a:cxnLst/>
              <a:rect l="l" t="t" r="r" b="b"/>
              <a:pathLst>
                <a:path w="1113063" h="1101932">
                  <a:moveTo>
                    <a:pt x="0" y="0"/>
                  </a:moveTo>
                  <a:lnTo>
                    <a:pt x="1113063" y="0"/>
                  </a:lnTo>
                  <a:lnTo>
                    <a:pt x="1113063" y="1101933"/>
                  </a:lnTo>
                  <a:lnTo>
                    <a:pt x="0" y="1101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Freeform 43"/>
            <p:cNvSpPr/>
            <p:nvPr/>
          </p:nvSpPr>
          <p:spPr>
            <a:xfrm flipV="1">
              <a:off x="3267166" y="6198416"/>
              <a:ext cx="1398769" cy="991378"/>
            </a:xfrm>
            <a:custGeom>
              <a:avLst/>
              <a:gdLst/>
              <a:ahLst/>
              <a:cxnLst/>
              <a:rect l="l" t="t" r="r" b="b"/>
              <a:pathLst>
                <a:path w="1398769" h="991378">
                  <a:moveTo>
                    <a:pt x="0" y="991378"/>
                  </a:moveTo>
                  <a:lnTo>
                    <a:pt x="1398769" y="991378"/>
                  </a:lnTo>
                  <a:lnTo>
                    <a:pt x="1398769" y="0"/>
                  </a:lnTo>
                  <a:lnTo>
                    <a:pt x="0" y="0"/>
                  </a:lnTo>
                  <a:lnTo>
                    <a:pt x="0" y="991378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Freeform 44"/>
            <p:cNvSpPr/>
            <p:nvPr/>
          </p:nvSpPr>
          <p:spPr>
            <a:xfrm flipV="1">
              <a:off x="9791279" y="6198416"/>
              <a:ext cx="1398769" cy="991378"/>
            </a:xfrm>
            <a:custGeom>
              <a:avLst/>
              <a:gdLst/>
              <a:ahLst/>
              <a:cxnLst/>
              <a:rect l="l" t="t" r="r" b="b"/>
              <a:pathLst>
                <a:path w="1398769" h="991378">
                  <a:moveTo>
                    <a:pt x="0" y="991378"/>
                  </a:moveTo>
                  <a:lnTo>
                    <a:pt x="1398770" y="991378"/>
                  </a:lnTo>
                  <a:lnTo>
                    <a:pt x="1398770" y="0"/>
                  </a:lnTo>
                  <a:lnTo>
                    <a:pt x="0" y="0"/>
                  </a:lnTo>
                  <a:lnTo>
                    <a:pt x="0" y="991378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6538586" y="3077592"/>
              <a:ext cx="1398769" cy="991378"/>
            </a:xfrm>
            <a:custGeom>
              <a:avLst/>
              <a:gdLst/>
              <a:ahLst/>
              <a:cxnLst/>
              <a:rect l="l" t="t" r="r" b="b"/>
              <a:pathLst>
                <a:path w="1398769" h="991378">
                  <a:moveTo>
                    <a:pt x="0" y="0"/>
                  </a:moveTo>
                  <a:lnTo>
                    <a:pt x="1398770" y="0"/>
                  </a:lnTo>
                  <a:lnTo>
                    <a:pt x="1398770" y="991378"/>
                  </a:lnTo>
                  <a:lnTo>
                    <a:pt x="0" y="99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3062700" y="3077592"/>
              <a:ext cx="1398769" cy="991378"/>
            </a:xfrm>
            <a:custGeom>
              <a:avLst/>
              <a:gdLst/>
              <a:ahLst/>
              <a:cxnLst/>
              <a:rect l="l" t="t" r="r" b="b"/>
              <a:pathLst>
                <a:path w="1398769" h="991378">
                  <a:moveTo>
                    <a:pt x="0" y="0"/>
                  </a:moveTo>
                  <a:lnTo>
                    <a:pt x="1398769" y="0"/>
                  </a:lnTo>
                  <a:lnTo>
                    <a:pt x="1398769" y="991378"/>
                  </a:lnTo>
                  <a:lnTo>
                    <a:pt x="0" y="991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47"/>
            <p:cNvSpPr/>
            <p:nvPr/>
          </p:nvSpPr>
          <p:spPr>
            <a:xfrm flipV="1">
              <a:off x="16281937" y="6198416"/>
              <a:ext cx="1398769" cy="991378"/>
            </a:xfrm>
            <a:custGeom>
              <a:avLst/>
              <a:gdLst/>
              <a:ahLst/>
              <a:cxnLst/>
              <a:rect l="l" t="t" r="r" b="b"/>
              <a:pathLst>
                <a:path w="1398769" h="991378">
                  <a:moveTo>
                    <a:pt x="0" y="991378"/>
                  </a:moveTo>
                  <a:lnTo>
                    <a:pt x="1398770" y="991378"/>
                  </a:lnTo>
                  <a:lnTo>
                    <a:pt x="1398770" y="0"/>
                  </a:lnTo>
                  <a:lnTo>
                    <a:pt x="0" y="0"/>
                  </a:lnTo>
                  <a:lnTo>
                    <a:pt x="0" y="991378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469436" y="246668"/>
              <a:ext cx="3595459" cy="5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r>
                <a:rPr lang="en-US" sz="2534">
                  <a:latin typeface="Century Gothic 2"/>
                  <a:ea typeface="Century Gothic 2"/>
                  <a:cs typeface="Century Gothic 2"/>
                  <a:sym typeface="Century Gothic 2"/>
                </a:rPr>
                <a:t>Step 1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800924" y="1209240"/>
              <a:ext cx="4932481" cy="8799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5B5B5B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When I was younger, I went to a school just like this one. 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4740857" y="7307075"/>
              <a:ext cx="3595459" cy="5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r>
                <a:rPr lang="en-US" sz="2534">
                  <a:latin typeface="Century Gothic 2"/>
                  <a:ea typeface="Century Gothic 2"/>
                  <a:cs typeface="Century Gothic 2"/>
                  <a:sym typeface="Century Gothic 2"/>
                </a:rPr>
                <a:t>Step 2</a:t>
              </a:r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3491087" y="8327225"/>
              <a:ext cx="6300191" cy="8799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5B5B5B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I loved reading but when I was young, I wasn’t actually very good at </a:t>
              </a:r>
              <a:r>
                <a:rPr lang="en-US" sz="1900" err="1">
                  <a:solidFill>
                    <a:srgbClr val="5B5B5B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maths</a:t>
              </a:r>
              <a:r>
                <a:rPr lang="en-US" sz="1900">
                  <a:solidFill>
                    <a:srgbClr val="5B5B5B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! 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8012294" y="246668"/>
              <a:ext cx="3557971" cy="5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r>
                <a:rPr lang="en-US" sz="2534">
                  <a:latin typeface="Century Gothic 2"/>
                  <a:ea typeface="Century Gothic 2"/>
                  <a:cs typeface="Century Gothic 2"/>
                  <a:sym typeface="Century Gothic 2"/>
                </a:rPr>
                <a:t>Step 3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11027903" y="8188673"/>
              <a:ext cx="4069592" cy="134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5B5B5B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To prepare for my job, I did a LOT of work experience</a:t>
              </a:r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10899439" y="7307075"/>
              <a:ext cx="4326522" cy="5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r>
                <a:rPr lang="en-US" sz="2534">
                  <a:latin typeface="Century Gothic 2"/>
                  <a:ea typeface="Century Gothic 2"/>
                  <a:cs typeface="Century Gothic 2"/>
                  <a:sym typeface="Century Gothic 2"/>
                </a:rPr>
                <a:t>Step 4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7140525" y="973898"/>
              <a:ext cx="5074971" cy="18033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5B5B5B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I went to college and Uni and worked very hard to get better at it, and eventually found it enjoyable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13854458" y="-47625"/>
              <a:ext cx="5074971" cy="5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r>
                <a:rPr lang="en-US" sz="2534">
                  <a:latin typeface="Century Gothic 2"/>
                  <a:ea typeface="Century Gothic 2"/>
                  <a:cs typeface="Century Gothic 2"/>
                  <a:sym typeface="Century Gothic 2"/>
                </a:rPr>
                <a:t>Step 5 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13825660" y="845467"/>
              <a:ext cx="5074971" cy="1803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5B5B5B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For example, I have worked as a waitress, I have worked in a bar, I have worked in a restaurant 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7789084" y="7307075"/>
              <a:ext cx="3595459" cy="5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r>
                <a:rPr lang="en-US" sz="2534">
                  <a:latin typeface="Century Gothic 2"/>
                  <a:ea typeface="Century Gothic 2"/>
                  <a:cs typeface="Century Gothic 2"/>
                  <a:sym typeface="Century Gothic 2"/>
                </a:rPr>
                <a:t>My job now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17049328" y="8153679"/>
              <a:ext cx="5074971" cy="1341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5B5B5B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Now, I am an investor – something I couldn’t picture when I was your age!</a:t>
              </a:r>
            </a:p>
          </p:txBody>
        </p:sp>
      </p:grpSp>
      <p:pic>
        <p:nvPicPr>
          <p:cNvPr id="61" name="Picture 60" descr="Portrait of businesswoman sitting">
            <a:extLst>
              <a:ext uri="{FF2B5EF4-FFF2-40B4-BE49-F238E27FC236}">
                <a16:creationId xmlns:a16="http://schemas.microsoft.com/office/drawing/2014/main" id="{13E8CD1A-7A47-CDB4-74B4-6F84B268ACF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t="6230" b="6230"/>
          <a:stretch>
            <a:fillRect/>
          </a:stretch>
        </p:blipFill>
        <p:spPr>
          <a:xfrm>
            <a:off x="15299344" y="1202067"/>
            <a:ext cx="2583547" cy="3392450"/>
          </a:xfrm>
          <a:prstGeom prst="rect">
            <a:avLst/>
          </a:prstGeom>
        </p:spPr>
      </p:pic>
      <p:pic>
        <p:nvPicPr>
          <p:cNvPr id="63" name="Picture 62" descr="Girl and dog in bed">
            <a:extLst>
              <a:ext uri="{FF2B5EF4-FFF2-40B4-BE49-F238E27FC236}">
                <a16:creationId xmlns:a16="http://schemas.microsoft.com/office/drawing/2014/main" id="{68A6CBE2-EF8E-EA0E-EA0E-84D01C7094B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38273" y="7175901"/>
            <a:ext cx="3430738" cy="23231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F3D1C-EC90-BD31-6231-8FCE6D9C9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4467163-443C-27B2-6B5C-BAC9EDE70725}"/>
              </a:ext>
            </a:extLst>
          </p:cNvPr>
          <p:cNvSpPr/>
          <p:nvPr/>
        </p:nvSpPr>
        <p:spPr>
          <a:xfrm>
            <a:off x="-582061" y="-1690246"/>
            <a:ext cx="18870061" cy="12580041"/>
          </a:xfrm>
          <a:custGeom>
            <a:avLst/>
            <a:gdLst/>
            <a:ahLst/>
            <a:cxnLst/>
            <a:rect l="l" t="t" r="r" b="b"/>
            <a:pathLst>
              <a:path w="18870061" h="12580041">
                <a:moveTo>
                  <a:pt x="0" y="0"/>
                </a:moveTo>
                <a:lnTo>
                  <a:pt x="18870061" y="0"/>
                </a:lnTo>
                <a:lnTo>
                  <a:pt x="18870061" y="12580041"/>
                </a:lnTo>
                <a:lnTo>
                  <a:pt x="0" y="125800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E0EACA6-32D0-666F-AE59-D7D3818894D8}"/>
              </a:ext>
            </a:extLst>
          </p:cNvPr>
          <p:cNvSpPr/>
          <p:nvPr/>
        </p:nvSpPr>
        <p:spPr>
          <a:xfrm>
            <a:off x="-747495" y="-1087903"/>
            <a:ext cx="19202396" cy="1136143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FEFEFE">
              <a:alpha val="60000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C3F7C64B-1FE7-0003-5DB5-346F97B54E3A}"/>
              </a:ext>
            </a:extLst>
          </p:cNvPr>
          <p:cNvSpPr txBox="1"/>
          <p:nvPr/>
        </p:nvSpPr>
        <p:spPr>
          <a:xfrm>
            <a:off x="-912929" y="-741507"/>
            <a:ext cx="19202400" cy="1148125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F5ED9C1-1A59-197F-15E8-14CC61723A01}"/>
              </a:ext>
            </a:extLst>
          </p:cNvPr>
          <p:cNvSpPr txBox="1"/>
          <p:nvPr/>
        </p:nvSpPr>
        <p:spPr>
          <a:xfrm>
            <a:off x="752153" y="471635"/>
            <a:ext cx="8816816" cy="1032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89"/>
              </a:lnSpc>
            </a:pPr>
            <a:r>
              <a:rPr lang="en-US" sz="6300">
                <a:solidFill>
                  <a:srgbClr val="F7941E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Our Journeys...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40B7FCA-DBC0-FB53-9CEB-5A5C9131A581}"/>
              </a:ext>
            </a:extLst>
          </p:cNvPr>
          <p:cNvSpPr/>
          <p:nvPr/>
        </p:nvSpPr>
        <p:spPr>
          <a:xfrm>
            <a:off x="14337210" y="410973"/>
            <a:ext cx="3553432" cy="513767"/>
          </a:xfrm>
          <a:custGeom>
            <a:avLst/>
            <a:gdLst/>
            <a:ahLst/>
            <a:cxnLst/>
            <a:rect l="l" t="t" r="r" b="b"/>
            <a:pathLst>
              <a:path w="3553432" h="513767">
                <a:moveTo>
                  <a:pt x="0" y="0"/>
                </a:moveTo>
                <a:lnTo>
                  <a:pt x="3553432" y="0"/>
                </a:lnTo>
                <a:lnTo>
                  <a:pt x="3553432" y="513767"/>
                </a:lnTo>
                <a:lnTo>
                  <a:pt x="0" y="513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CE22EA1E-B14C-38D7-3458-65EB5C20F6FC}"/>
              </a:ext>
            </a:extLst>
          </p:cNvPr>
          <p:cNvSpPr/>
          <p:nvPr/>
        </p:nvSpPr>
        <p:spPr>
          <a:xfrm>
            <a:off x="7130145" y="405697"/>
            <a:ext cx="4894048" cy="867197"/>
          </a:xfrm>
          <a:prstGeom prst="wedgeRoundRectCallo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>
                <a:ea typeface="Calibri"/>
                <a:cs typeface="Calibri"/>
              </a:rPr>
              <a:t>Two speakers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7D800BB-2E6D-DB54-E9A5-6A67DCED363F}"/>
              </a:ext>
            </a:extLst>
          </p:cNvPr>
          <p:cNvGrpSpPr/>
          <p:nvPr/>
        </p:nvGrpSpPr>
        <p:grpSpPr>
          <a:xfrm>
            <a:off x="-4794" y="1713680"/>
            <a:ext cx="9177449" cy="17153528"/>
            <a:chOff x="-4794" y="1713680"/>
            <a:chExt cx="9177449" cy="17153528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62259D4-0252-63E0-6E95-41F7D0F150E1}"/>
                </a:ext>
              </a:extLst>
            </p:cNvPr>
            <p:cNvSpPr/>
            <p:nvPr/>
          </p:nvSpPr>
          <p:spPr>
            <a:xfrm rot="5400000">
              <a:off x="-4578426" y="8916443"/>
              <a:ext cx="17153528" cy="2748001"/>
            </a:xfrm>
            <a:custGeom>
              <a:avLst/>
              <a:gdLst/>
              <a:ahLst/>
              <a:cxnLst/>
              <a:rect l="l" t="t" r="r" b="b"/>
              <a:pathLst>
                <a:path w="22851319" h="2942107">
                  <a:moveTo>
                    <a:pt x="0" y="0"/>
                  </a:moveTo>
                  <a:lnTo>
                    <a:pt x="22851319" y="0"/>
                  </a:lnTo>
                  <a:lnTo>
                    <a:pt x="22851319" y="2942107"/>
                  </a:lnTo>
                  <a:lnTo>
                    <a:pt x="0" y="294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TextBox 52">
              <a:extLst>
                <a:ext uri="{FF2B5EF4-FFF2-40B4-BE49-F238E27FC236}">
                  <a16:creationId xmlns:a16="http://schemas.microsoft.com/office/drawing/2014/main" id="{EDF5765C-C511-1129-DCBF-96AEA897BE54}"/>
                </a:ext>
              </a:extLst>
            </p:cNvPr>
            <p:cNvSpPr txBox="1"/>
            <p:nvPr/>
          </p:nvSpPr>
          <p:spPr>
            <a:xfrm>
              <a:off x="4716005" y="2823969"/>
              <a:ext cx="3661082" cy="4065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r>
                <a:rPr lang="en-US" sz="2500">
                  <a:latin typeface="Century Gothic 2"/>
                  <a:ea typeface="Century Gothic 2"/>
                  <a:cs typeface="Century Gothic 2"/>
                </a:rPr>
                <a:t>Moving to the UK</a:t>
              </a:r>
            </a:p>
          </p:txBody>
        </p:sp>
        <p:sp>
          <p:nvSpPr>
            <p:cNvPr id="53" name="TextBox 53">
              <a:extLst>
                <a:ext uri="{FF2B5EF4-FFF2-40B4-BE49-F238E27FC236}">
                  <a16:creationId xmlns:a16="http://schemas.microsoft.com/office/drawing/2014/main" id="{4CFF3598-2525-222F-1D6C-CEC2B5F38154}"/>
                </a:ext>
              </a:extLst>
            </p:cNvPr>
            <p:cNvSpPr txBox="1"/>
            <p:nvPr/>
          </p:nvSpPr>
          <p:spPr>
            <a:xfrm>
              <a:off x="5458725" y="5953051"/>
              <a:ext cx="3713930" cy="17068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5B5B5B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 I think this experience shaped me into who I am today as every day as I have become an expert at building relationships</a:t>
              </a:r>
              <a:endParaRPr lang="en-US"/>
            </a:p>
          </p:txBody>
        </p:sp>
        <p:sp>
          <p:nvSpPr>
            <p:cNvPr id="54" name="TextBox 54">
              <a:extLst>
                <a:ext uri="{FF2B5EF4-FFF2-40B4-BE49-F238E27FC236}">
                  <a16:creationId xmlns:a16="http://schemas.microsoft.com/office/drawing/2014/main" id="{4AE77F02-CBBD-C955-E138-6C32ADAC4AFD}"/>
                </a:ext>
              </a:extLst>
            </p:cNvPr>
            <p:cNvSpPr txBox="1"/>
            <p:nvPr/>
          </p:nvSpPr>
          <p:spPr>
            <a:xfrm>
              <a:off x="5618048" y="5397129"/>
              <a:ext cx="3244891" cy="419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r>
                <a:rPr lang="en-US" sz="2500">
                  <a:latin typeface="Century Gothic 2"/>
                  <a:ea typeface="Century Gothic 2"/>
                  <a:cs typeface="Century Gothic 2"/>
                  <a:sym typeface="Century Gothic 2"/>
                </a:rPr>
                <a:t>Building relationships</a:t>
              </a:r>
              <a:endParaRPr lang="en-US" sz="2534">
                <a:latin typeface="Century Gothic 2"/>
                <a:ea typeface="Century Gothic 2"/>
                <a:cs typeface="Century Gothic 2"/>
                <a:sym typeface="Century Gothic 2"/>
              </a:endParaRPr>
            </a:p>
          </p:txBody>
        </p:sp>
        <p:sp>
          <p:nvSpPr>
            <p:cNvPr id="55" name="TextBox 55">
              <a:extLst>
                <a:ext uri="{FF2B5EF4-FFF2-40B4-BE49-F238E27FC236}">
                  <a16:creationId xmlns:a16="http://schemas.microsoft.com/office/drawing/2014/main" id="{5A5A6A0B-A26E-026E-6D27-6233A5B05FD4}"/>
                </a:ext>
              </a:extLst>
            </p:cNvPr>
            <p:cNvSpPr txBox="1"/>
            <p:nvPr/>
          </p:nvSpPr>
          <p:spPr>
            <a:xfrm>
              <a:off x="4272731" y="3369391"/>
              <a:ext cx="4588280" cy="13606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5B5B5B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I grew up in a different country, and came to the UK when I was 8 years old. At first, I struggled to learn English and felt quite alone at school.</a:t>
              </a:r>
              <a:endParaRPr lang="en-US"/>
            </a:p>
          </p:txBody>
        </p:sp>
        <p:sp>
          <p:nvSpPr>
            <p:cNvPr id="69" name="TextBox 58">
              <a:extLst>
                <a:ext uri="{FF2B5EF4-FFF2-40B4-BE49-F238E27FC236}">
                  <a16:creationId xmlns:a16="http://schemas.microsoft.com/office/drawing/2014/main" id="{75E5FD9E-21E3-536B-CFDE-2FB8887A3B05}"/>
                </a:ext>
              </a:extLst>
            </p:cNvPr>
            <p:cNvSpPr txBox="1"/>
            <p:nvPr/>
          </p:nvSpPr>
          <p:spPr>
            <a:xfrm>
              <a:off x="5132445" y="7955843"/>
              <a:ext cx="2696594" cy="419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r>
                <a:rPr lang="en-US" sz="2534">
                  <a:latin typeface="Century Gothic 2"/>
                  <a:ea typeface="Century Gothic 2"/>
                  <a:cs typeface="Century Gothic 2"/>
                  <a:sym typeface="Century Gothic 2"/>
                </a:rPr>
                <a:t>My job now</a:t>
              </a:r>
            </a:p>
          </p:txBody>
        </p:sp>
        <p:sp>
          <p:nvSpPr>
            <p:cNvPr id="71" name="TextBox 59">
              <a:extLst>
                <a:ext uri="{FF2B5EF4-FFF2-40B4-BE49-F238E27FC236}">
                  <a16:creationId xmlns:a16="http://schemas.microsoft.com/office/drawing/2014/main" id="{2D1DA34C-D1FD-53D0-6E19-2326C593C632}"/>
                </a:ext>
              </a:extLst>
            </p:cNvPr>
            <p:cNvSpPr txBox="1"/>
            <p:nvPr/>
          </p:nvSpPr>
          <p:spPr>
            <a:xfrm>
              <a:off x="4577628" y="8590796"/>
              <a:ext cx="3806228" cy="1006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5B5B5B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Now, I build relationships every day in my job as an Account Manager!</a:t>
              </a:r>
              <a:endParaRPr lang="en-US" sz="1900">
                <a:solidFill>
                  <a:srgbClr val="5B5B5B"/>
                </a:solidFill>
                <a:latin typeface="Century Gothic 1"/>
                <a:ea typeface="Century Gothic 1"/>
                <a:cs typeface="Century Gothic 1"/>
              </a:endParaRPr>
            </a:p>
          </p:txBody>
        </p:sp>
        <p:pic>
          <p:nvPicPr>
            <p:cNvPr id="72" name="Picture 71" descr="A person and a child holding a teddy bear in a box&#10;&#10;AI-generated content may be incorrect.">
              <a:extLst>
                <a:ext uri="{FF2B5EF4-FFF2-40B4-BE49-F238E27FC236}">
                  <a16:creationId xmlns:a16="http://schemas.microsoft.com/office/drawing/2014/main" id="{5EA88F43-0C82-7B25-B67E-297DC6C0B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0553" y="1819777"/>
              <a:ext cx="3143251" cy="2105526"/>
            </a:xfrm>
            <a:prstGeom prst="rect">
              <a:avLst/>
            </a:prstGeom>
          </p:spPr>
        </p:pic>
        <p:pic>
          <p:nvPicPr>
            <p:cNvPr id="73" name="Picture 72" descr="A person smiling at camera&#10;&#10;AI-generated content may be incorrect.">
              <a:extLst>
                <a:ext uri="{FF2B5EF4-FFF2-40B4-BE49-F238E27FC236}">
                  <a16:creationId xmlns:a16="http://schemas.microsoft.com/office/drawing/2014/main" id="{F84A1D79-FD33-BA94-0174-39694B472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794" y="7625012"/>
              <a:ext cx="2776851" cy="1910014"/>
            </a:xfrm>
            <a:prstGeom prst="rect">
              <a:avLst/>
            </a:prstGeom>
          </p:spPr>
        </p:pic>
        <p:pic>
          <p:nvPicPr>
            <p:cNvPr id="74" name="Picture 73" descr="Children in costume party">
              <a:extLst>
                <a:ext uri="{FF2B5EF4-FFF2-40B4-BE49-F238E27FC236}">
                  <a16:creationId xmlns:a16="http://schemas.microsoft.com/office/drawing/2014/main" id="{F02DFC1E-840F-9EF9-BA34-22861069C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5558" y="5203657"/>
              <a:ext cx="2887582" cy="1925055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B0DADC8-B749-04CB-1E53-28F09E934948}"/>
              </a:ext>
            </a:extLst>
          </p:cNvPr>
          <p:cNvGrpSpPr/>
          <p:nvPr/>
        </p:nvGrpSpPr>
        <p:grpSpPr>
          <a:xfrm>
            <a:off x="9680626" y="1683600"/>
            <a:ext cx="8580411" cy="17153528"/>
            <a:chOff x="-4794" y="1713680"/>
            <a:chExt cx="8580411" cy="17153528"/>
          </a:xfrm>
        </p:grpSpPr>
        <p:sp>
          <p:nvSpPr>
            <p:cNvPr id="77" name="Freeform 12">
              <a:extLst>
                <a:ext uri="{FF2B5EF4-FFF2-40B4-BE49-F238E27FC236}">
                  <a16:creationId xmlns:a16="http://schemas.microsoft.com/office/drawing/2014/main" id="{3CC4C2BB-797D-1CF7-0409-899CA24B8098}"/>
                </a:ext>
              </a:extLst>
            </p:cNvPr>
            <p:cNvSpPr/>
            <p:nvPr/>
          </p:nvSpPr>
          <p:spPr>
            <a:xfrm rot="5400000">
              <a:off x="-4578426" y="8916443"/>
              <a:ext cx="17153528" cy="2748001"/>
            </a:xfrm>
            <a:custGeom>
              <a:avLst/>
              <a:gdLst/>
              <a:ahLst/>
              <a:cxnLst/>
              <a:rect l="l" t="t" r="r" b="b"/>
              <a:pathLst>
                <a:path w="22851319" h="2942107">
                  <a:moveTo>
                    <a:pt x="0" y="0"/>
                  </a:moveTo>
                  <a:lnTo>
                    <a:pt x="22851319" y="0"/>
                  </a:lnTo>
                  <a:lnTo>
                    <a:pt x="22851319" y="2942107"/>
                  </a:lnTo>
                  <a:lnTo>
                    <a:pt x="0" y="29421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TextBox 52">
              <a:extLst>
                <a:ext uri="{FF2B5EF4-FFF2-40B4-BE49-F238E27FC236}">
                  <a16:creationId xmlns:a16="http://schemas.microsoft.com/office/drawing/2014/main" id="{D194342F-AFCE-6275-944A-9291C1FB4809}"/>
                </a:ext>
              </a:extLst>
            </p:cNvPr>
            <p:cNvSpPr txBox="1"/>
            <p:nvPr/>
          </p:nvSpPr>
          <p:spPr>
            <a:xfrm>
              <a:off x="4716005" y="2823969"/>
              <a:ext cx="3661082" cy="4065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r>
                <a:rPr lang="en-US" sz="2500">
                  <a:latin typeface="Century Gothic 2"/>
                  <a:ea typeface="Century Gothic 2"/>
                  <a:cs typeface="Century Gothic 2"/>
                </a:rPr>
                <a:t>Leaving school at 16</a:t>
              </a:r>
            </a:p>
          </p:txBody>
        </p:sp>
        <p:sp>
          <p:nvSpPr>
            <p:cNvPr id="79" name="TextBox 53">
              <a:extLst>
                <a:ext uri="{FF2B5EF4-FFF2-40B4-BE49-F238E27FC236}">
                  <a16:creationId xmlns:a16="http://schemas.microsoft.com/office/drawing/2014/main" id="{B6B0EA42-DEC4-5608-8B12-10D835E5E7A1}"/>
                </a:ext>
              </a:extLst>
            </p:cNvPr>
            <p:cNvSpPr txBox="1"/>
            <p:nvPr/>
          </p:nvSpPr>
          <p:spPr>
            <a:xfrm>
              <a:off x="5307763" y="5708730"/>
              <a:ext cx="3267854" cy="20531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5B5B5B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I worked for a year, and then found that there was a practical way to learn the skills I needed for my current job that fit the way I like to learn.</a:t>
              </a:r>
              <a:endParaRPr lang="en-US"/>
            </a:p>
          </p:txBody>
        </p:sp>
        <p:sp>
          <p:nvSpPr>
            <p:cNvPr id="80" name="TextBox 54">
              <a:extLst>
                <a:ext uri="{FF2B5EF4-FFF2-40B4-BE49-F238E27FC236}">
                  <a16:creationId xmlns:a16="http://schemas.microsoft.com/office/drawing/2014/main" id="{A41C405E-C169-0954-A12C-18ED973B3725}"/>
                </a:ext>
              </a:extLst>
            </p:cNvPr>
            <p:cNvSpPr txBox="1"/>
            <p:nvPr/>
          </p:nvSpPr>
          <p:spPr>
            <a:xfrm>
              <a:off x="5227022" y="5168415"/>
              <a:ext cx="3244891" cy="418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r>
                <a:rPr lang="en-US" sz="2500">
                  <a:latin typeface="Century Gothic 2"/>
                  <a:ea typeface="Roboto"/>
                  <a:cs typeface="Roboto"/>
                </a:rPr>
                <a:t>Apprenticeship</a:t>
              </a:r>
              <a:endParaRPr lang="en-US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81" name="TextBox 55">
              <a:extLst>
                <a:ext uri="{FF2B5EF4-FFF2-40B4-BE49-F238E27FC236}">
                  <a16:creationId xmlns:a16="http://schemas.microsoft.com/office/drawing/2014/main" id="{CEC00C8F-5F24-0CA8-F368-507BC1AE9AF3}"/>
                </a:ext>
              </a:extLst>
            </p:cNvPr>
            <p:cNvSpPr txBox="1"/>
            <p:nvPr/>
          </p:nvSpPr>
          <p:spPr>
            <a:xfrm>
              <a:off x="4633678" y="3384430"/>
              <a:ext cx="3806228" cy="13524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5B5B5B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I left school when I was 16 as I found studying really difficult, especially subjects like </a:t>
              </a:r>
              <a:r>
                <a:rPr lang="en-US" sz="1900" err="1">
                  <a:solidFill>
                    <a:srgbClr val="5B5B5B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maths</a:t>
              </a:r>
              <a:r>
                <a:rPr lang="en-US" sz="1900">
                  <a:solidFill>
                    <a:srgbClr val="5B5B5B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 and science.</a:t>
              </a:r>
              <a:endParaRPr lang="en-US" sz="1900">
                <a:solidFill>
                  <a:srgbClr val="5B5B5B"/>
                </a:solidFill>
                <a:latin typeface="Century Gothic 1"/>
                <a:ea typeface="Century Gothic 1"/>
                <a:cs typeface="Century Gothic 1"/>
              </a:endParaRPr>
            </a:p>
          </p:txBody>
        </p:sp>
        <p:sp>
          <p:nvSpPr>
            <p:cNvPr id="82" name="TextBox 58">
              <a:extLst>
                <a:ext uri="{FF2B5EF4-FFF2-40B4-BE49-F238E27FC236}">
                  <a16:creationId xmlns:a16="http://schemas.microsoft.com/office/drawing/2014/main" id="{20A7072B-668A-28CB-D5CC-029B687D53DF}"/>
                </a:ext>
              </a:extLst>
            </p:cNvPr>
            <p:cNvSpPr txBox="1"/>
            <p:nvPr/>
          </p:nvSpPr>
          <p:spPr>
            <a:xfrm>
              <a:off x="5132445" y="7955843"/>
              <a:ext cx="2696594" cy="419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r>
                <a:rPr lang="en-US" sz="2534">
                  <a:latin typeface="Century Gothic 2"/>
                  <a:ea typeface="Century Gothic 2"/>
                  <a:cs typeface="Century Gothic 2"/>
                  <a:sym typeface="Century Gothic 2"/>
                </a:rPr>
                <a:t>My job now</a:t>
              </a:r>
            </a:p>
          </p:txBody>
        </p:sp>
        <p:sp>
          <p:nvSpPr>
            <p:cNvPr id="83" name="TextBox 59">
              <a:extLst>
                <a:ext uri="{FF2B5EF4-FFF2-40B4-BE49-F238E27FC236}">
                  <a16:creationId xmlns:a16="http://schemas.microsoft.com/office/drawing/2014/main" id="{1838449A-CC97-23F1-7195-CADFB6E1D0EB}"/>
                </a:ext>
              </a:extLst>
            </p:cNvPr>
            <p:cNvSpPr txBox="1"/>
            <p:nvPr/>
          </p:nvSpPr>
          <p:spPr>
            <a:xfrm>
              <a:off x="4577628" y="8590796"/>
              <a:ext cx="3806228" cy="10062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0"/>
                </a:lnSpc>
              </a:pPr>
              <a:r>
                <a:rPr lang="en-US" sz="1900">
                  <a:solidFill>
                    <a:srgbClr val="5B5B5B"/>
                  </a:solidFill>
                  <a:latin typeface="Century Gothic 1"/>
                  <a:ea typeface="Century Gothic 1"/>
                  <a:cs typeface="Century Gothic 1"/>
                  <a:sym typeface="Century Gothic 1"/>
                </a:rPr>
                <a:t>Now, I am an investor – something I couldn’t picture when I was your age!</a:t>
              </a:r>
            </a:p>
          </p:txBody>
        </p:sp>
        <p:pic>
          <p:nvPicPr>
            <p:cNvPr id="84" name="Picture 83" descr="Group of students working in library">
              <a:extLst>
                <a:ext uri="{FF2B5EF4-FFF2-40B4-BE49-F238E27FC236}">
                  <a16:creationId xmlns:a16="http://schemas.microsoft.com/office/drawing/2014/main" id="{424FB4E5-2717-853D-BFED-41B9FD5F5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0553" y="1825045"/>
              <a:ext cx="3143251" cy="2094989"/>
            </a:xfrm>
            <a:prstGeom prst="rect">
              <a:avLst/>
            </a:prstGeom>
          </p:spPr>
        </p:pic>
        <p:pic>
          <p:nvPicPr>
            <p:cNvPr id="85" name="Picture 84" descr="Woman in business attire">
              <a:extLst>
                <a:ext uri="{FF2B5EF4-FFF2-40B4-BE49-F238E27FC236}">
                  <a16:creationId xmlns:a16="http://schemas.microsoft.com/office/drawing/2014/main" id="{0ACAAA58-A853-5DAA-252E-13A868ACF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794" y="7653936"/>
              <a:ext cx="2776851" cy="1852165"/>
            </a:xfrm>
            <a:prstGeom prst="rect">
              <a:avLst/>
            </a:prstGeom>
          </p:spPr>
        </p:pic>
        <p:pic>
          <p:nvPicPr>
            <p:cNvPr id="86" name="Picture 85" descr="A group of people sitting in a room&#10;&#10;AI-generated content may be incorrect.">
              <a:extLst>
                <a:ext uri="{FF2B5EF4-FFF2-40B4-BE49-F238E27FC236}">
                  <a16:creationId xmlns:a16="http://schemas.microsoft.com/office/drawing/2014/main" id="{2D65C1B7-F506-134B-5791-96704817D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43000" y="5203657"/>
              <a:ext cx="2932699" cy="1925055"/>
            </a:xfrm>
            <a:prstGeom prst="rect">
              <a:avLst/>
            </a:prstGeom>
          </p:spPr>
        </p:pic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FF2A1C7-4A6D-67A7-F0F7-08728294CF8D}"/>
              </a:ext>
            </a:extLst>
          </p:cNvPr>
          <p:cNvGrpSpPr/>
          <p:nvPr/>
        </p:nvGrpSpPr>
        <p:grpSpPr>
          <a:xfrm>
            <a:off x="-933450" y="9728585"/>
            <a:ext cx="22940179" cy="3086100"/>
            <a:chOff x="0" y="0"/>
            <a:chExt cx="6041858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F3A8CA1-B890-F1F7-E390-6496ABD1873A}"/>
                </a:ext>
              </a:extLst>
            </p:cNvPr>
            <p:cNvSpPr/>
            <p:nvPr/>
          </p:nvSpPr>
          <p:spPr>
            <a:xfrm>
              <a:off x="0" y="0"/>
              <a:ext cx="6041858" cy="812800"/>
            </a:xfrm>
            <a:custGeom>
              <a:avLst/>
              <a:gdLst/>
              <a:ahLst/>
              <a:cxnLst/>
              <a:rect l="l" t="t" r="r" b="b"/>
              <a:pathLst>
                <a:path w="6041858" h="812800">
                  <a:moveTo>
                    <a:pt x="0" y="0"/>
                  </a:moveTo>
                  <a:lnTo>
                    <a:pt x="6041858" y="0"/>
                  </a:lnTo>
                  <a:lnTo>
                    <a:pt x="60418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3D86502-BC0B-B25B-BCDE-CBD00F0F7576}"/>
                </a:ext>
              </a:extLst>
            </p:cNvPr>
            <p:cNvSpPr txBox="1"/>
            <p:nvPr/>
          </p:nvSpPr>
          <p:spPr>
            <a:xfrm>
              <a:off x="0" y="-28575"/>
              <a:ext cx="604185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4553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F3D98-4EB3-758B-E54D-9E66A6888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874EBC-17B6-3E31-52CF-B522AB464824}"/>
              </a:ext>
            </a:extLst>
          </p:cNvPr>
          <p:cNvSpPr/>
          <p:nvPr/>
        </p:nvSpPr>
        <p:spPr>
          <a:xfrm>
            <a:off x="0" y="-9525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lIns="91440" tIns="45720" rIns="91440" bIns="45720" anchor="t"/>
          <a:lstStyle/>
          <a:p>
            <a:endParaRPr lang="en-GB">
              <a:ea typeface="Calibri"/>
              <a:cs typeface="Calibri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25659CE-14CD-1FC7-84E7-6A3BF5BFDC78}"/>
              </a:ext>
            </a:extLst>
          </p:cNvPr>
          <p:cNvSpPr/>
          <p:nvPr/>
        </p:nvSpPr>
        <p:spPr>
          <a:xfrm>
            <a:off x="0" y="0"/>
            <a:ext cx="18287996" cy="10287000"/>
          </a:xfrm>
          <a:custGeom>
            <a:avLst/>
            <a:gdLst/>
            <a:ahLst/>
            <a:cxnLst/>
            <a:rect l="l" t="t" r="r" b="b"/>
            <a:pathLst>
              <a:path w="4816592" h="2709333">
                <a:moveTo>
                  <a:pt x="0" y="0"/>
                </a:moveTo>
                <a:lnTo>
                  <a:pt x="4816592" y="0"/>
                </a:lnTo>
                <a:lnTo>
                  <a:pt x="4816592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00000">
              <a:alpha val="62745"/>
            </a:srgbClr>
          </a:solidFill>
        </p:spPr>
        <p:txBody>
          <a:bodyPr/>
          <a:lstStyle/>
          <a:p>
            <a:endParaRPr lang="en-GB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D437941-C186-0075-7148-692C89317798}"/>
              </a:ext>
            </a:extLst>
          </p:cNvPr>
          <p:cNvSpPr txBox="1"/>
          <p:nvPr/>
        </p:nvSpPr>
        <p:spPr>
          <a:xfrm>
            <a:off x="0" y="-108496"/>
            <a:ext cx="18288000" cy="1039549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AF9725F-DCBF-BDCE-5BB9-FD386AAF59F5}"/>
              </a:ext>
            </a:extLst>
          </p:cNvPr>
          <p:cNvGrpSpPr/>
          <p:nvPr/>
        </p:nvGrpSpPr>
        <p:grpSpPr>
          <a:xfrm>
            <a:off x="-219589" y="9691918"/>
            <a:ext cx="22940179" cy="3086100"/>
            <a:chOff x="0" y="0"/>
            <a:chExt cx="6041858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B400470-F81D-13E8-A111-1151DCF8DB10}"/>
                </a:ext>
              </a:extLst>
            </p:cNvPr>
            <p:cNvSpPr/>
            <p:nvPr/>
          </p:nvSpPr>
          <p:spPr>
            <a:xfrm>
              <a:off x="0" y="0"/>
              <a:ext cx="6041858" cy="812800"/>
            </a:xfrm>
            <a:custGeom>
              <a:avLst/>
              <a:gdLst/>
              <a:ahLst/>
              <a:cxnLst/>
              <a:rect l="l" t="t" r="r" b="b"/>
              <a:pathLst>
                <a:path w="6041858" h="812800">
                  <a:moveTo>
                    <a:pt x="0" y="0"/>
                  </a:moveTo>
                  <a:lnTo>
                    <a:pt x="6041858" y="0"/>
                  </a:lnTo>
                  <a:lnTo>
                    <a:pt x="60418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7941E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281A2A2-B020-A3F5-AD29-BB2E0BFA2D45}"/>
                </a:ext>
              </a:extLst>
            </p:cNvPr>
            <p:cNvSpPr txBox="1"/>
            <p:nvPr/>
          </p:nvSpPr>
          <p:spPr>
            <a:xfrm>
              <a:off x="0" y="-28575"/>
              <a:ext cx="604185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BF30A3B8-5B3C-4F58-B948-A018490708B3}"/>
              </a:ext>
            </a:extLst>
          </p:cNvPr>
          <p:cNvSpPr txBox="1"/>
          <p:nvPr/>
        </p:nvSpPr>
        <p:spPr>
          <a:xfrm>
            <a:off x="2465363" y="4431177"/>
            <a:ext cx="5307891" cy="1957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2801" lvl="1" indent="-301401" algn="l">
              <a:lnSpc>
                <a:spcPts val="3908"/>
              </a:lnSpc>
              <a:buFont typeface="Arial"/>
              <a:buChar char="•"/>
            </a:pPr>
            <a:r>
              <a:rPr lang="en-US" sz="2792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1 </a:t>
            </a:r>
          </a:p>
          <a:p>
            <a:pPr marL="602801" lvl="1" indent="-301401" algn="l">
              <a:lnSpc>
                <a:spcPts val="3908"/>
              </a:lnSpc>
              <a:buFont typeface="Arial"/>
              <a:buChar char="•"/>
            </a:pPr>
            <a:r>
              <a:rPr lang="en-US" sz="2792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2</a:t>
            </a:r>
          </a:p>
          <a:p>
            <a:pPr marL="602801" lvl="1" indent="-301401" algn="l">
              <a:lnSpc>
                <a:spcPts val="3908"/>
              </a:lnSpc>
              <a:buFont typeface="Arial"/>
              <a:buChar char="•"/>
            </a:pPr>
            <a:r>
              <a:rPr lang="en-US" sz="2792">
                <a:solidFill>
                  <a:srgbClr val="000000"/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3</a:t>
            </a:r>
          </a:p>
          <a:p>
            <a:pPr algn="l">
              <a:lnSpc>
                <a:spcPts val="3908"/>
              </a:lnSpc>
            </a:pPr>
            <a:endParaRPr lang="en-US" sz="2792">
              <a:solidFill>
                <a:srgbClr val="000000"/>
              </a:solidFill>
              <a:latin typeface="Century Gothic 2"/>
              <a:ea typeface="Century Gothic 2"/>
              <a:cs typeface="Century Gothic 2"/>
              <a:sym typeface="Century Gothic 2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F103033-CB5B-5C6D-0D6B-7F29D9F717E3}"/>
              </a:ext>
            </a:extLst>
          </p:cNvPr>
          <p:cNvSpPr/>
          <p:nvPr/>
        </p:nvSpPr>
        <p:spPr>
          <a:xfrm>
            <a:off x="14337210" y="410973"/>
            <a:ext cx="3553432" cy="513767"/>
          </a:xfrm>
          <a:custGeom>
            <a:avLst/>
            <a:gdLst/>
            <a:ahLst/>
            <a:cxnLst/>
            <a:rect l="l" t="t" r="r" b="b"/>
            <a:pathLst>
              <a:path w="3553432" h="513767">
                <a:moveTo>
                  <a:pt x="0" y="0"/>
                </a:moveTo>
                <a:lnTo>
                  <a:pt x="3553432" y="0"/>
                </a:lnTo>
                <a:lnTo>
                  <a:pt x="3553432" y="513767"/>
                </a:lnTo>
                <a:lnTo>
                  <a:pt x="0" y="5137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D5DA1D-8EB9-1C9A-518A-857BBA5A094F}"/>
              </a:ext>
            </a:extLst>
          </p:cNvPr>
          <p:cNvGrpSpPr/>
          <p:nvPr/>
        </p:nvGrpSpPr>
        <p:grpSpPr>
          <a:xfrm>
            <a:off x="3470032" y="409905"/>
            <a:ext cx="10863439" cy="8568770"/>
            <a:chOff x="4595447" y="339567"/>
            <a:chExt cx="10863439" cy="856877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C38720F-3544-420F-B0F4-EA2B99EB07FA}"/>
                </a:ext>
              </a:extLst>
            </p:cNvPr>
            <p:cNvSpPr/>
            <p:nvPr/>
          </p:nvSpPr>
          <p:spPr>
            <a:xfrm>
              <a:off x="4595447" y="1054644"/>
              <a:ext cx="10863439" cy="7853693"/>
            </a:xfrm>
            <a:custGeom>
              <a:avLst/>
              <a:gdLst/>
              <a:ahLst/>
              <a:cxnLst/>
              <a:rect l="l" t="t" r="r" b="b"/>
              <a:pathLst>
                <a:path w="6974658" h="6974658">
                  <a:moveTo>
                    <a:pt x="0" y="0"/>
                  </a:moveTo>
                  <a:lnTo>
                    <a:pt x="6974658" y="0"/>
                  </a:lnTo>
                  <a:lnTo>
                    <a:pt x="6974658" y="6974658"/>
                  </a:lnTo>
                  <a:lnTo>
                    <a:pt x="0" y="6974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E4DE6B2-FD81-82A9-6DA8-F5143A4953B6}"/>
                </a:ext>
              </a:extLst>
            </p:cNvPr>
            <p:cNvSpPr/>
            <p:nvPr/>
          </p:nvSpPr>
          <p:spPr>
            <a:xfrm>
              <a:off x="6220523" y="339567"/>
              <a:ext cx="7613288" cy="2545602"/>
            </a:xfrm>
            <a:custGeom>
              <a:avLst/>
              <a:gdLst/>
              <a:ahLst/>
              <a:cxnLst/>
              <a:rect l="l" t="t" r="r" b="b"/>
              <a:pathLst>
                <a:path w="4887962" h="2260682">
                  <a:moveTo>
                    <a:pt x="0" y="0"/>
                  </a:moveTo>
                  <a:lnTo>
                    <a:pt x="4887962" y="0"/>
                  </a:lnTo>
                  <a:lnTo>
                    <a:pt x="4887962" y="2260682"/>
                  </a:lnTo>
                  <a:lnTo>
                    <a:pt x="0" y="2260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74D4C22B-FBB6-092D-3576-6400FBD55911}"/>
                </a:ext>
              </a:extLst>
            </p:cNvPr>
            <p:cNvSpPr txBox="1"/>
            <p:nvPr/>
          </p:nvSpPr>
          <p:spPr>
            <a:xfrm>
              <a:off x="6547169" y="1154464"/>
              <a:ext cx="6959996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88"/>
                </a:lnSpc>
              </a:pPr>
              <a:r>
                <a:rPr lang="en-US" sz="4000">
                  <a:solidFill>
                    <a:srgbClr val="FEFEFE"/>
                  </a:solidFill>
                  <a:latin typeface="Century Gothic 2"/>
                  <a:ea typeface="Century Gothic 2"/>
                  <a:cs typeface="Century Gothic 2"/>
                </a:rPr>
                <a:t>Section 2: Activity </a:t>
              </a:r>
              <a:r>
                <a:rPr lang="en-US" sz="4000" err="1">
                  <a:solidFill>
                    <a:srgbClr val="FEFEFE"/>
                  </a:solidFill>
                  <a:latin typeface="Century Gothic 2"/>
                  <a:ea typeface="Century Gothic 2"/>
                  <a:cs typeface="Century Gothic 2"/>
                </a:rPr>
                <a:t>ie</a:t>
              </a:r>
              <a:r>
                <a:rPr lang="en-US" sz="4000">
                  <a:solidFill>
                    <a:srgbClr val="FEFEFE"/>
                  </a:solidFill>
                  <a:latin typeface="Century Gothic 2"/>
                  <a:ea typeface="Century Gothic 2"/>
                  <a:cs typeface="Century Gothic 2"/>
                </a:rPr>
                <a:t>. The Investment Game</a:t>
              </a:r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8A4533F0-09CB-FF51-B830-C4974CF9FA05}"/>
              </a:ext>
            </a:extLst>
          </p:cNvPr>
          <p:cNvSpPr txBox="1"/>
          <p:nvPr/>
        </p:nvSpPr>
        <p:spPr>
          <a:xfrm>
            <a:off x="4401975" y="3258214"/>
            <a:ext cx="8995126" cy="5966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1625" lvl="1">
              <a:lnSpc>
                <a:spcPts val="3908"/>
              </a:lnSpc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Century Gothic 2"/>
                <a:ea typeface="Century Gothic 2"/>
                <a:cs typeface="Century Gothic 2"/>
              </a:rPr>
              <a:t>A chance to show our young people more about your job, and what it looks like in practice. We've included an example below – you can work with our team to devise an interactive exercise in our prep session. </a:t>
            </a:r>
          </a:p>
          <a:p>
            <a:pPr marL="301625" lvl="1">
              <a:lnSpc>
                <a:spcPts val="3908"/>
              </a:lnSpc>
            </a:pPr>
            <a:endParaRPr lang="en-US" sz="3200">
              <a:solidFill>
                <a:schemeClr val="tx1">
                  <a:lumMod val="65000"/>
                  <a:lumOff val="35000"/>
                </a:schemeClr>
              </a:solidFill>
              <a:latin typeface="Century Gothic 2"/>
              <a:ea typeface="Century Gothic 2"/>
              <a:cs typeface="Century Gothic 2"/>
            </a:endParaRPr>
          </a:p>
          <a:p>
            <a:pPr marL="301625" lvl="1">
              <a:lnSpc>
                <a:spcPts val="3908"/>
              </a:lnSpc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Century Gothic 2"/>
                <a:ea typeface="Century Gothic 2"/>
                <a:cs typeface="Century Gothic 2"/>
              </a:rPr>
              <a:t>Remember: Refer to the Briefing Doc when prepping, and if you have any questions or need guidance, get in touch with our team at susanna.allegretti@reachoutuk.org</a:t>
            </a:r>
          </a:p>
          <a:p>
            <a:pPr>
              <a:lnSpc>
                <a:spcPts val="3908"/>
              </a:lnSpc>
            </a:pPr>
            <a:endParaRPr lang="en-US" sz="3200">
              <a:solidFill>
                <a:schemeClr val="tx1">
                  <a:lumMod val="65000"/>
                  <a:lumOff val="35000"/>
                </a:schemeClr>
              </a:solidFill>
              <a:latin typeface="Century Gothic 2"/>
              <a:ea typeface="Century Gothic 2"/>
              <a:cs typeface="Century Gothic 2"/>
            </a:endParaRPr>
          </a:p>
        </p:txBody>
      </p:sp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F622ECF0-3CB9-039A-F6E5-01B7CFB8AEC6}"/>
              </a:ext>
            </a:extLst>
          </p:cNvPr>
          <p:cNvSpPr/>
          <p:nvPr/>
        </p:nvSpPr>
        <p:spPr>
          <a:xfrm>
            <a:off x="13739609" y="4196244"/>
            <a:ext cx="4574496" cy="409971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ea typeface="Calibri"/>
                <a:cs typeface="Calibri"/>
              </a:rPr>
              <a:t>Delete me </a:t>
            </a:r>
          </a:p>
          <a:p>
            <a:pPr algn="ctr"/>
            <a:r>
              <a:rPr lang="en-US" sz="3600">
                <a:ea typeface="Calibri"/>
                <a:cs typeface="Calibri"/>
              </a:rPr>
              <a:t>Before</a:t>
            </a:r>
          </a:p>
          <a:p>
            <a:pPr algn="ctr"/>
            <a:r>
              <a:rPr lang="en-US" sz="3600">
                <a:ea typeface="Calibri"/>
                <a:cs typeface="Calibri"/>
              </a:rPr>
              <a:t>presenting</a:t>
            </a:r>
            <a:endParaRPr lang="en-US" sz="3200">
              <a:ea typeface="Calibri"/>
              <a:cs typeface="Calibri"/>
            </a:endParaRPr>
          </a:p>
        </p:txBody>
      </p:sp>
      <p:pic>
        <p:nvPicPr>
          <p:cNvPr id="11" name="Graphic 10" descr="Stopwatch 75% with solid fill">
            <a:extLst>
              <a:ext uri="{FF2B5EF4-FFF2-40B4-BE49-F238E27FC236}">
                <a16:creationId xmlns:a16="http://schemas.microsoft.com/office/drawing/2014/main" id="{5E32A1F1-C505-1F73-B209-45D0D1D70B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97354" y="1538655"/>
            <a:ext cx="1375581" cy="12862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CBDB49-44C2-40A2-D20A-E3AAA271FA1A}"/>
              </a:ext>
            </a:extLst>
          </p:cNvPr>
          <p:cNvSpPr txBox="1"/>
          <p:nvPr/>
        </p:nvSpPr>
        <p:spPr>
          <a:xfrm>
            <a:off x="15351769" y="1843742"/>
            <a:ext cx="237331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a typeface="Calibri"/>
                <a:cs typeface="Calibri"/>
              </a:rPr>
              <a:t>10 minutes</a:t>
            </a:r>
          </a:p>
        </p:txBody>
      </p:sp>
    </p:spTree>
    <p:extLst>
      <p:ext uri="{BB962C8B-B14F-4D97-AF65-F5344CB8AC3E}">
        <p14:creationId xmlns:p14="http://schemas.microsoft.com/office/powerpoint/2010/main" val="1666786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3C44B0D-F337-F4A9-42D0-C7A101329AC0}"/>
              </a:ext>
            </a:extLst>
          </p:cNvPr>
          <p:cNvGrpSpPr/>
          <p:nvPr/>
        </p:nvGrpSpPr>
        <p:grpSpPr>
          <a:xfrm>
            <a:off x="762000" y="571500"/>
            <a:ext cx="10870646" cy="3099065"/>
            <a:chOff x="762000" y="571500"/>
            <a:chExt cx="10870646" cy="3099065"/>
          </a:xfrm>
        </p:grpSpPr>
        <p:grpSp>
          <p:nvGrpSpPr>
            <p:cNvPr id="2" name="Group 9">
              <a:extLst>
                <a:ext uri="{FF2B5EF4-FFF2-40B4-BE49-F238E27FC236}">
                  <a16:creationId xmlns:a16="http://schemas.microsoft.com/office/drawing/2014/main" id="{EBD31057-A1C3-A41B-E29C-B574BAA65CA8}"/>
                </a:ext>
              </a:extLst>
            </p:cNvPr>
            <p:cNvGrpSpPr/>
            <p:nvPr/>
          </p:nvGrpSpPr>
          <p:grpSpPr>
            <a:xfrm>
              <a:off x="762000" y="571500"/>
              <a:ext cx="10870646" cy="3099065"/>
              <a:chOff x="0" y="0"/>
              <a:chExt cx="4148235" cy="1370178"/>
            </a:xfrm>
          </p:grpSpPr>
          <p:sp>
            <p:nvSpPr>
              <p:cNvPr id="3" name="Freeform 10">
                <a:extLst>
                  <a:ext uri="{FF2B5EF4-FFF2-40B4-BE49-F238E27FC236}">
                    <a16:creationId xmlns:a16="http://schemas.microsoft.com/office/drawing/2014/main" id="{596E4778-4DBD-2D11-6788-ADC71B34380F}"/>
                  </a:ext>
                </a:extLst>
              </p:cNvPr>
              <p:cNvSpPr/>
              <p:nvPr/>
            </p:nvSpPr>
            <p:spPr>
              <a:xfrm>
                <a:off x="0" y="0"/>
                <a:ext cx="4148234" cy="1370178"/>
              </a:xfrm>
              <a:custGeom>
                <a:avLst/>
                <a:gdLst/>
                <a:ahLst/>
                <a:cxnLst/>
                <a:rect l="l" t="t" r="r" b="b"/>
                <a:pathLst>
                  <a:path w="4148234" h="1370178">
                    <a:moveTo>
                      <a:pt x="0" y="0"/>
                    </a:moveTo>
                    <a:lnTo>
                      <a:pt x="4148234" y="0"/>
                    </a:lnTo>
                    <a:lnTo>
                      <a:pt x="4148234" y="1370178"/>
                    </a:lnTo>
                    <a:lnTo>
                      <a:pt x="0" y="1370178"/>
                    </a:lnTo>
                    <a:close/>
                  </a:path>
                </a:pathLst>
              </a:custGeom>
              <a:solidFill>
                <a:srgbClr val="F7941E">
                  <a:alpha val="92941"/>
                </a:srgbClr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" name="TextBox 11">
                <a:extLst>
                  <a:ext uri="{FF2B5EF4-FFF2-40B4-BE49-F238E27FC236}">
                    <a16:creationId xmlns:a16="http://schemas.microsoft.com/office/drawing/2014/main" id="{E0AA567B-1757-8EB9-673E-779541381D6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148235" cy="13987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" name="TextBox 13">
              <a:extLst>
                <a:ext uri="{FF2B5EF4-FFF2-40B4-BE49-F238E27FC236}">
                  <a16:creationId xmlns:a16="http://schemas.microsoft.com/office/drawing/2014/main" id="{1E182334-8C1A-F063-774E-96E6A5339F9E}"/>
                </a:ext>
              </a:extLst>
            </p:cNvPr>
            <p:cNvSpPr txBox="1"/>
            <p:nvPr/>
          </p:nvSpPr>
          <p:spPr>
            <a:xfrm>
              <a:off x="1053821" y="917914"/>
              <a:ext cx="10287000" cy="24062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39"/>
                </a:lnSpc>
              </a:pPr>
              <a:r>
                <a:rPr lang="en-US" sz="6600">
                  <a:solidFill>
                    <a:srgbClr val="FEFEFE"/>
                  </a:solidFill>
                  <a:latin typeface="Century Gothic 2"/>
                  <a:ea typeface="Century Gothic 2"/>
                  <a:cs typeface="Century Gothic 2"/>
                  <a:sym typeface="Century Gothic 2"/>
                </a:rPr>
                <a:t>First question – who in this room likes money?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4E8138-30C7-0AF6-A57D-FA2E926A9A86}"/>
              </a:ext>
            </a:extLst>
          </p:cNvPr>
          <p:cNvGrpSpPr/>
          <p:nvPr/>
        </p:nvGrpSpPr>
        <p:grpSpPr>
          <a:xfrm>
            <a:off x="6400800" y="4036028"/>
            <a:ext cx="10870646" cy="3099065"/>
            <a:chOff x="762000" y="571500"/>
            <a:chExt cx="10870646" cy="3099065"/>
          </a:xfrm>
        </p:grpSpPr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F577CB39-CD5E-AB16-E9D7-609725653D1E}"/>
                </a:ext>
              </a:extLst>
            </p:cNvPr>
            <p:cNvGrpSpPr/>
            <p:nvPr/>
          </p:nvGrpSpPr>
          <p:grpSpPr>
            <a:xfrm>
              <a:off x="762000" y="571500"/>
              <a:ext cx="10870646" cy="3099065"/>
              <a:chOff x="0" y="0"/>
              <a:chExt cx="4148235" cy="1370178"/>
            </a:xfrm>
          </p:grpSpPr>
          <p:sp>
            <p:nvSpPr>
              <p:cNvPr id="13" name="Freeform 10">
                <a:extLst>
                  <a:ext uri="{FF2B5EF4-FFF2-40B4-BE49-F238E27FC236}">
                    <a16:creationId xmlns:a16="http://schemas.microsoft.com/office/drawing/2014/main" id="{2C19117A-0A34-375C-2A97-1E4E79277354}"/>
                  </a:ext>
                </a:extLst>
              </p:cNvPr>
              <p:cNvSpPr/>
              <p:nvPr/>
            </p:nvSpPr>
            <p:spPr>
              <a:xfrm>
                <a:off x="0" y="0"/>
                <a:ext cx="4148234" cy="1370178"/>
              </a:xfrm>
              <a:custGeom>
                <a:avLst/>
                <a:gdLst/>
                <a:ahLst/>
                <a:cxnLst/>
                <a:rect l="l" t="t" r="r" b="b"/>
                <a:pathLst>
                  <a:path w="4148234" h="1370178">
                    <a:moveTo>
                      <a:pt x="0" y="0"/>
                    </a:moveTo>
                    <a:lnTo>
                      <a:pt x="4148234" y="0"/>
                    </a:lnTo>
                    <a:lnTo>
                      <a:pt x="4148234" y="1370178"/>
                    </a:lnTo>
                    <a:lnTo>
                      <a:pt x="0" y="1370178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  <a:alpha val="92941"/>
                </a:schemeClr>
              </a:solidFill>
            </p:spPr>
            <p:txBody>
              <a:bodyPr/>
              <a:lstStyle/>
              <a:p>
                <a:endParaRPr lang="en-GB" sz="1600"/>
              </a:p>
            </p:txBody>
          </p:sp>
          <p:sp>
            <p:nvSpPr>
              <p:cNvPr id="14" name="TextBox 11">
                <a:extLst>
                  <a:ext uri="{FF2B5EF4-FFF2-40B4-BE49-F238E27FC236}">
                    <a16:creationId xmlns:a16="http://schemas.microsoft.com/office/drawing/2014/main" id="{626B5735-EA8D-D93D-3657-483DE2A679ED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148235" cy="13987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1CBAC91D-0A26-956C-8A0E-CEF8F15A0982}"/>
                </a:ext>
              </a:extLst>
            </p:cNvPr>
            <p:cNvSpPr txBox="1"/>
            <p:nvPr/>
          </p:nvSpPr>
          <p:spPr>
            <a:xfrm>
              <a:off x="1053821" y="917914"/>
              <a:ext cx="10287000" cy="24062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39"/>
                </a:lnSpc>
              </a:pPr>
              <a:r>
                <a:rPr lang="en-US" sz="54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Century Gothic 2"/>
                  <a:ea typeface="Century Gothic 2"/>
                  <a:cs typeface="Century Gothic 2"/>
                  <a:sym typeface="Century Gothic 2"/>
                </a:rPr>
                <a:t>Next question – what would you do with it?</a:t>
              </a:r>
            </a:p>
          </p:txBody>
        </p:sp>
      </p:grpSp>
      <p:sp>
        <p:nvSpPr>
          <p:cNvPr id="17" name="TextBox 13">
            <a:extLst>
              <a:ext uri="{FF2B5EF4-FFF2-40B4-BE49-F238E27FC236}">
                <a16:creationId xmlns:a16="http://schemas.microsoft.com/office/drawing/2014/main" id="{461B2731-2F60-45FE-EE67-EF093A38CA72}"/>
              </a:ext>
            </a:extLst>
          </p:cNvPr>
          <p:cNvSpPr txBox="1"/>
          <p:nvPr/>
        </p:nvSpPr>
        <p:spPr>
          <a:xfrm>
            <a:off x="1371600" y="7481508"/>
            <a:ext cx="8818315" cy="23335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39"/>
              </a:lnSpc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Century Gothic 2"/>
                <a:ea typeface="Century Gothic 2"/>
                <a:cs typeface="Century Gothic 2"/>
                <a:sym typeface="Century Gothic 2"/>
              </a:rPr>
              <a:t>Final question – what if you could make more…?</a:t>
            </a:r>
          </a:p>
        </p:txBody>
      </p:sp>
      <p:pic>
        <p:nvPicPr>
          <p:cNvPr id="23" name="Graphic 22" descr="Coins outline">
            <a:extLst>
              <a:ext uri="{FF2B5EF4-FFF2-40B4-BE49-F238E27FC236}">
                <a16:creationId xmlns:a16="http://schemas.microsoft.com/office/drawing/2014/main" id="{CCEB2075-B2E8-323C-C650-86BC402C21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487400" y="1000050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1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630cad-313c-4778-a289-591de9019034" xsi:nil="true"/>
    <lcf76f155ced4ddcb4097134ff3c332f xmlns="9679e240-1f74-47a8-8c18-fa429e26bb3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1317FFEE3596458AE995655762EE83" ma:contentTypeVersion="22" ma:contentTypeDescription="Create a new document." ma:contentTypeScope="" ma:versionID="a4491d39d2d6dec420707adb6a7522a2">
  <xsd:schema xmlns:xsd="http://www.w3.org/2001/XMLSchema" xmlns:xs="http://www.w3.org/2001/XMLSchema" xmlns:p="http://schemas.microsoft.com/office/2006/metadata/properties" xmlns:ns2="ad630cad-313c-4778-a289-591de9019034" xmlns:ns3="9679e240-1f74-47a8-8c18-fa429e26bb34" targetNamespace="http://schemas.microsoft.com/office/2006/metadata/properties" ma:root="true" ma:fieldsID="de13b10624dcc458a7e64f7fc80eb189" ns2:_="" ns3:_="">
    <xsd:import namespace="ad630cad-313c-4778-a289-591de9019034"/>
    <xsd:import namespace="9679e240-1f74-47a8-8c18-fa429e26bb3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630cad-313c-4778-a289-591de901903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6" nillable="true" ma:displayName="Taxonomy Catch All Column" ma:hidden="true" ma:list="{1ef5e265-311f-48e2-900d-5a43d0f0f305}" ma:internalName="TaxCatchAll" ma:showField="CatchAllData" ma:web="ad630cad-313c-4778-a289-591de90190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79e240-1f74-47a8-8c18-fa429e26bb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76702580-3915-4084-829b-1c3d7be136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3B705C-E136-49F9-9887-80600169EB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E49F9E-61D1-4A3E-A8A5-6826862718D4}">
  <ds:schemaRefs>
    <ds:schemaRef ds:uri="9679e240-1f74-47a8-8c18-fa429e26bb34"/>
    <ds:schemaRef ds:uri="ad630cad-313c-4778-a289-591de901903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6DA0CD8-21AD-4C2C-9078-947F98E39EFD}">
  <ds:schemaRefs>
    <ds:schemaRef ds:uri="9679e240-1f74-47a8-8c18-fa429e26bb34"/>
    <ds:schemaRef ds:uri="ad630cad-313c-4778-a289-591de90190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14</Slides>
  <Notes>14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Visiting Speaker Slides Template 2024</dc:title>
  <dc:creator>Emma Moffat</dc:creator>
  <cp:revision>18</cp:revision>
  <dcterms:created xsi:type="dcterms:W3CDTF">2006-08-16T00:00:00Z</dcterms:created>
  <dcterms:modified xsi:type="dcterms:W3CDTF">2026-03-27T16:30:58Z</dcterms:modified>
  <dc:identifier>DAGPUxhMXsk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0x0101002F1317FFEE3596458AE995655762EE83</vt:lpwstr>
  </property>
  <property fmtid="{D5CDD505-2E9C-101B-9397-08002B2CF9AE}" pid="3" name="MediaServiceImageTags">
    <vt:lpwstr/>
  </property>
</Properties>
</file>